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3"/>
  </p:notesMasterIdLst>
  <p:handoutMasterIdLst>
    <p:handoutMasterId r:id="rId24"/>
  </p:handoutMasterIdLst>
  <p:sldIdLst>
    <p:sldId id="281" r:id="rId5"/>
    <p:sldId id="355" r:id="rId6"/>
    <p:sldId id="361" r:id="rId7"/>
    <p:sldId id="377" r:id="rId8"/>
    <p:sldId id="363" r:id="rId9"/>
    <p:sldId id="365" r:id="rId10"/>
    <p:sldId id="368" r:id="rId11"/>
    <p:sldId id="369" r:id="rId12"/>
    <p:sldId id="378" r:id="rId13"/>
    <p:sldId id="366" r:id="rId14"/>
    <p:sldId id="367" r:id="rId15"/>
    <p:sldId id="370" r:id="rId16"/>
    <p:sldId id="371" r:id="rId17"/>
    <p:sldId id="372" r:id="rId18"/>
    <p:sldId id="375" r:id="rId19"/>
    <p:sldId id="374" r:id="rId20"/>
    <p:sldId id="373" r:id="rId21"/>
    <p:sldId id="356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483A669-FEDA-4837-BFBB-2755CC8CA7F7}">
          <p14:sldIdLst>
            <p14:sldId id="281"/>
            <p14:sldId id="355"/>
          </p14:sldIdLst>
        </p14:section>
        <p14:section name="목표" id="{40C58F2C-2F60-4DD4-A0D6-D9B87D9C77C9}">
          <p14:sldIdLst>
            <p14:sldId id="361"/>
          </p14:sldIdLst>
        </p14:section>
        <p14:section name="LSTM 모델" id="{9F8A89E6-413B-4345-B797-B76010D86B65}">
          <p14:sldIdLst>
            <p14:sldId id="377"/>
          </p14:sldIdLst>
        </p14:section>
        <p14:section name="데이터 수집" id="{BE9CCB3F-83F9-4F23-9FFB-80367CCC7E38}">
          <p14:sldIdLst>
            <p14:sldId id="363"/>
            <p14:sldId id="365"/>
            <p14:sldId id="368"/>
            <p14:sldId id="369"/>
          </p14:sldIdLst>
        </p14:section>
        <p14:section name="모델" id="{23A241F1-F27E-4F0B-99E4-8B3BD7340DA2}">
          <p14:sldIdLst>
            <p14:sldId id="378"/>
            <p14:sldId id="366"/>
            <p14:sldId id="367"/>
          </p14:sldIdLst>
        </p14:section>
        <p14:section name="예측 진행" id="{E1638D23-3B03-4483-9A82-76EA96EA4FA5}">
          <p14:sldIdLst>
            <p14:sldId id="370"/>
            <p14:sldId id="371"/>
            <p14:sldId id="372"/>
            <p14:sldId id="375"/>
          </p14:sldIdLst>
        </p14:section>
        <p14:section name="개선 방향" id="{A293FFA7-720D-4E38-87E1-D39BC98AA64E}">
          <p14:sldIdLst>
            <p14:sldId id="374"/>
            <p14:sldId id="373"/>
            <p14:sldId id="356"/>
          </p14:sldIdLst>
        </p14:section>
        <p14:section name="양식" id="{AB05DDEA-FB19-47F3-BBCA-5A200ADEF952}">
          <p14:sldIdLst/>
        </p14:section>
      </p14:sectionLst>
    </p:ex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94219" autoAdjust="0"/>
  </p:normalViewPr>
  <p:slideViewPr>
    <p:cSldViewPr snapToGrid="0">
      <p:cViewPr>
        <p:scale>
          <a:sx n="100" d="100"/>
          <a:sy n="100" d="100"/>
        </p:scale>
        <p:origin x="1121" y="58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2572;&#54788;&#49885;\Desktop\&#51452;&#44032;&#50696;&#52769;&#45936;&#51060;&#5355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F0-49C2-9C17-455056A0726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F0-49C2-9C17-455056A072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2FFDDB4-141B-4735-A327-FF94EF8530CB}" type="PERCENTAGE">
                      <a:rPr lang="en-US" altLang="ko-KR" b="1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2F0-49C2-9C17-455056A072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D2DE0E1-FD4B-429E-B340-B163BB4D74BD}" type="PERCENTAGE">
                      <a:rPr lang="en-US" altLang="ko-KR" b="1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2F0-49C2-9C17-455056A072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'&lt;- 차트'!$F$2:$F$3</c:f>
              <c:strCache>
                <c:ptCount val="2"/>
                <c:pt idx="0">
                  <c:v>예측 성공</c:v>
                </c:pt>
                <c:pt idx="1">
                  <c:v>예측 실패</c:v>
                </c:pt>
              </c:strCache>
            </c:strRef>
          </c:cat>
          <c:val>
            <c:numRef>
              <c:f>'&lt;- 차트'!$G$2:$G$3</c:f>
              <c:numCache>
                <c:formatCode>General</c:formatCode>
                <c:ptCount val="2"/>
                <c:pt idx="0">
                  <c:v>392</c:v>
                </c:pt>
                <c:pt idx="1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2F0-49C2-9C17-455056A0726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4259F840-24E7-476F-9F30-482E4639585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54C8F6C-BE1E-4EAB-B7A0-48DE01FFAA36}">
      <dgm:prSet phldrT="[Text]"/>
      <dgm:spPr/>
      <dgm:t>
        <a:bodyPr rtlCol="0"/>
        <a:lstStyle/>
        <a:p>
          <a:pPr rtl="0"/>
          <a:r>
            <a:rPr lang="en-US" altLang="ko-KR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DataReader</a:t>
          </a:r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API 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및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크롤러를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통해 데이터를 수집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7BF7896-20EA-4E8F-B6F4-A34EC5C9CB50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3CBB0A2-9D75-4264-8A30-3E8974B40658}">
      <dgm:prSet phldrT="[Text]"/>
      <dgm:spPr/>
      <dgm:t>
        <a:bodyPr rtlCol="0"/>
        <a:lstStyle/>
        <a:p>
          <a:pPr rtl="0"/>
          <a:r>
            <a:rPr lang="ko-KR" altLang="en-US" dirty="0"/>
            <a:t>데이터 </a:t>
          </a:r>
          <a:r>
            <a:rPr lang="ko-KR" altLang="en-US" dirty="0" err="1"/>
            <a:t>전처리</a:t>
          </a:r>
          <a:r>
            <a:rPr lang="ko-KR" altLang="en-US" dirty="0"/>
            <a:t> 및 </a:t>
          </a:r>
          <a:r>
            <a:rPr lang="ko-KR" altLang="en-US" dirty="0" err="1"/>
            <a:t>딥러닝을</a:t>
          </a:r>
          <a:r>
            <a:rPr lang="ko-KR" altLang="en-US" dirty="0"/>
            <a:t> 위한 형태로 데이터 재구성</a:t>
          </a:r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4C0B4E4-70AD-4901-9E3F-7EA25DD6DAA1}">
      <dgm:prSet phldrT="[Text]"/>
      <dgm:spPr/>
      <dgm:t>
        <a:bodyPr rtlCol="0"/>
        <a:lstStyle/>
        <a:p>
          <a:pPr rtl="0"/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수집한 </a:t>
          </a:r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OHLCV,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나스닥지수</a:t>
          </a:r>
          <a:r>
            <a:rPr lang="en-US" altLang="ko-KR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뉴스갯수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데이터를 일자별로 분류</a:t>
          </a: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4033A39-DCC4-4038-9562-AEDDBBB37A99}">
      <dgm:prSet phldrT="[Text]"/>
      <dgm:spPr>
        <a:solidFill>
          <a:schemeClr val="accent4"/>
        </a:solidFill>
        <a:ln>
          <a:solidFill>
            <a:schemeClr val="accent4"/>
          </a:solidFill>
        </a:ln>
      </dgm:spPr>
      <dgm:t>
        <a:bodyPr rtlCol="0"/>
        <a:lstStyle/>
        <a:p>
          <a:pPr rtl="0"/>
          <a:r>
            <a:rPr lang="ko-KR" altLang="en-US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일자별</a:t>
          </a:r>
          <a:r>
            <a: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데이터 정리</a:t>
          </a: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3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3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3"/>
      <dgm:spPr>
        <a:noFill/>
        <a:ln w="635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3"/>
      <dgm:spPr>
        <a:solidFill>
          <a:schemeClr val="accent1"/>
        </a:solidFill>
      </dgm:spPr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3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3"/>
      <dgm:spPr>
        <a:noFill/>
        <a:ln w="6350" cap="flat" cmpd="sng" algn="ctr">
          <a:solidFill>
            <a:schemeClr val="accent4"/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3"/>
      <dgm:spPr>
        <a:solidFill>
          <a:schemeClr val="accent4"/>
        </a:solidFill>
      </dgm:spPr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3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3"/>
      <dgm:spPr>
        <a:noFill/>
        <a:ln w="6350" cap="flat" cmpd="sng" algn="ctr">
          <a:solidFill>
            <a:schemeClr val="accent5"/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3"/>
      <dgm:spPr>
        <a:solidFill>
          <a:schemeClr val="accent5"/>
        </a:solidFill>
      </dgm:spPr>
    </dgm:pt>
    <dgm:pt modelId="{4624FC32-5405-42B1-B5CC-DF0659852A58}" type="pres">
      <dgm:prSet presAssocID="{87BF7896-20EA-4E8F-B6F4-A34EC5C9CB50}" presName="EmptyPane1" presStyleCnt="0"/>
      <dgm:spPr/>
    </dgm:pt>
  </dgm:ptLst>
  <dgm:cxnLst>
    <dgm:cxn modelId="{0943B00B-58A1-4FF5-9E44-5C479145B02B}" type="presOf" srcId="{87BF7896-20EA-4E8F-B6F4-A34EC5C9CB50}" destId="{9D82041D-873A-4600-A9C7-C0A0ADFB138B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958FAF8F-A77F-4AE4-A72A-8E643FA277FD}" type="presOf" srcId="{B54C8F6C-BE1E-4EAB-B7A0-48DE01FFAA36}" destId="{45A02F84-C6CB-43F5-AEE4-3EA66C2BD25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CAF19795-26FD-4CD9-8E3B-7E7899F5E3D0}" type="presOf" srcId="{4259F840-24E7-476F-9F30-482E46395856}" destId="{E088D226-49D7-4C30-90DC-CA1755D98829}" srcOrd="0" destOrd="0" presId="urn:microsoft.com/office/officeart/2016/7/layout/RoundedRectangleTimeline"/>
    <dgm:cxn modelId="{AC2FC1A2-CF44-4033-8AAE-31C98C976AAD}" type="presOf" srcId="{E4033A39-DCC4-4038-9562-AEDDBBB37A99}" destId="{539615E2-3277-4D8E-8484-FF5088C8BF01}" srcOrd="0" destOrd="0" presId="urn:microsoft.com/office/officeart/2016/7/layout/RoundedRectangleTimeline"/>
    <dgm:cxn modelId="{941106B6-136C-474C-97D6-48D5BA0F2412}" type="presOf" srcId="{A4C0B4E4-70AD-4901-9E3F-7EA25DD6DAA1}" destId="{FEBD3C2A-A340-470A-A475-AE614EA07678}" srcOrd="0" destOrd="0" presId="urn:microsoft.com/office/officeart/2016/7/layout/RoundedRectangleTimeline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0CA390ED-20D0-4931-9ED2-39898E967B4E}" type="presOf" srcId="{43CBB0A2-9D75-4264-8A30-3E8974B40658}" destId="{80CDBBF8-C6B4-4166-87C1-DC9120CC7586}" srcOrd="0" destOrd="0" presId="urn:microsoft.com/office/officeart/2016/7/layout/RoundedRectangleTimeline"/>
    <dgm:cxn modelId="{5354664C-1324-42A2-8E0C-8A734126CEDC}" type="presParOf" srcId="{196C9F68-3606-4282-A4C6-4485F1280B5F}" destId="{68D8AC18-502F-4825-B069-75605ADB3A40}" srcOrd="0" destOrd="0" presId="urn:microsoft.com/office/officeart/2016/7/layout/RoundedRectangleTimeline"/>
    <dgm:cxn modelId="{6348195D-50D8-4550-9B41-00B3DA9EB427}" type="presParOf" srcId="{68D8AC18-502F-4825-B069-75605ADB3A40}" destId="{E088D226-49D7-4C30-90DC-CA1755D98829}" srcOrd="0" destOrd="0" presId="urn:microsoft.com/office/officeart/2016/7/layout/RoundedRectangleTimeline"/>
    <dgm:cxn modelId="{C6708436-4913-4A18-9057-022E1E45D775}" type="presParOf" srcId="{68D8AC18-502F-4825-B069-75605ADB3A40}" destId="{45A02F84-C6CB-43F5-AEE4-3EA66C2BD25F}" srcOrd="1" destOrd="0" presId="urn:microsoft.com/office/officeart/2016/7/layout/RoundedRectangleTimeline"/>
    <dgm:cxn modelId="{5B4CF8B4-5862-4F3D-A120-627665A45E68}" type="presParOf" srcId="{68D8AC18-502F-4825-B069-75605ADB3A40}" destId="{6BA46904-CB7C-4538-BD49-D3891EF19552}" srcOrd="2" destOrd="0" presId="urn:microsoft.com/office/officeart/2016/7/layout/RoundedRectangleTimeline"/>
    <dgm:cxn modelId="{FFB4B971-221D-492E-BC0D-36F39758451A}" type="presParOf" srcId="{68D8AC18-502F-4825-B069-75605ADB3A40}" destId="{049FDBD0-77FE-49D1-A275-A272C8C5E426}" srcOrd="3" destOrd="0" presId="urn:microsoft.com/office/officeart/2016/7/layout/RoundedRectangleTimeline"/>
    <dgm:cxn modelId="{7B503000-2C47-4DD5-B24B-D6052C4C3CDE}" type="presParOf" srcId="{68D8AC18-502F-4825-B069-75605ADB3A40}" destId="{CB26EA94-33BB-4F98-9E1E-2237D4831263}" srcOrd="4" destOrd="0" presId="urn:microsoft.com/office/officeart/2016/7/layout/RoundedRectangleTimeline"/>
    <dgm:cxn modelId="{DE78CEF1-BE43-4E5A-9C91-92F8289167D0}" type="presParOf" srcId="{196C9F68-3606-4282-A4C6-4485F1280B5F}" destId="{606F1DBF-510E-4065-ACCB-3EBDA85CFB92}" srcOrd="1" destOrd="0" presId="urn:microsoft.com/office/officeart/2016/7/layout/RoundedRectangleTimeline"/>
    <dgm:cxn modelId="{74F95C78-3813-45AA-932B-C94A3B7513CB}" type="presParOf" srcId="{196C9F68-3606-4282-A4C6-4485F1280B5F}" destId="{07989479-D1A2-4D15-AA3A-B0CFFB9F91D9}" srcOrd="2" destOrd="0" presId="urn:microsoft.com/office/officeart/2016/7/layout/RoundedRectangleTimeline"/>
    <dgm:cxn modelId="{78714377-12E6-4F42-93F8-20E6C58A5CEA}" type="presParOf" srcId="{07989479-D1A2-4D15-AA3A-B0CFFB9F91D9}" destId="{539615E2-3277-4D8E-8484-FF5088C8BF01}" srcOrd="0" destOrd="0" presId="urn:microsoft.com/office/officeart/2016/7/layout/RoundedRectangleTimeline"/>
    <dgm:cxn modelId="{B18F6382-7271-4A16-839E-8201B423722C}" type="presParOf" srcId="{07989479-D1A2-4D15-AA3A-B0CFFB9F91D9}" destId="{FEBD3C2A-A340-470A-A475-AE614EA07678}" srcOrd="1" destOrd="0" presId="urn:microsoft.com/office/officeart/2016/7/layout/RoundedRectangleTimeline"/>
    <dgm:cxn modelId="{1FCB7BE4-0603-4EFE-8008-2BFEFE000DC7}" type="presParOf" srcId="{07989479-D1A2-4D15-AA3A-B0CFFB9F91D9}" destId="{080474C8-0FEA-4FD1-97F1-0978CFB4A37F}" srcOrd="2" destOrd="0" presId="urn:microsoft.com/office/officeart/2016/7/layout/RoundedRectangleTimeline"/>
    <dgm:cxn modelId="{FFACD6D5-3CE9-42AD-947E-A78AEF95B8FB}" type="presParOf" srcId="{07989479-D1A2-4D15-AA3A-B0CFFB9F91D9}" destId="{4797FB61-2602-4A58-81E6-6F133DB1E419}" srcOrd="3" destOrd="0" presId="urn:microsoft.com/office/officeart/2016/7/layout/RoundedRectangleTimeline"/>
    <dgm:cxn modelId="{BC46BA3B-AC60-4702-8307-9F913CF4B658}" type="presParOf" srcId="{07989479-D1A2-4D15-AA3A-B0CFFB9F91D9}" destId="{3ADF0AE3-D759-4F4F-8135-572855211847}" srcOrd="4" destOrd="0" presId="urn:microsoft.com/office/officeart/2016/7/layout/RoundedRectangleTimeline"/>
    <dgm:cxn modelId="{C4C49063-100B-4191-B846-2AFDB1730073}" type="presParOf" srcId="{196C9F68-3606-4282-A4C6-4485F1280B5F}" destId="{B0CD7A53-7149-45F2-83E8-36717D7878A1}" srcOrd="3" destOrd="0" presId="urn:microsoft.com/office/officeart/2016/7/layout/RoundedRectangleTimeline"/>
    <dgm:cxn modelId="{46F7084B-A873-4467-94F4-3AD8C57AA15B}" type="presParOf" srcId="{196C9F68-3606-4282-A4C6-4485F1280B5F}" destId="{FB379A6E-C0F9-420B-90FC-2785E757E6AE}" srcOrd="4" destOrd="0" presId="urn:microsoft.com/office/officeart/2016/7/layout/RoundedRectangleTimeline"/>
    <dgm:cxn modelId="{57342C4D-7AF4-4D0C-AB41-7215FDB8FE71}" type="presParOf" srcId="{FB379A6E-C0F9-420B-90FC-2785E757E6AE}" destId="{9D82041D-873A-4600-A9C7-C0A0ADFB138B}" srcOrd="0" destOrd="0" presId="urn:microsoft.com/office/officeart/2016/7/layout/RoundedRectangleTimeline"/>
    <dgm:cxn modelId="{30E8D157-1732-4DB0-8B12-69814E347461}" type="presParOf" srcId="{FB379A6E-C0F9-420B-90FC-2785E757E6AE}" destId="{80CDBBF8-C6B4-4166-87C1-DC9120CC7586}" srcOrd="1" destOrd="0" presId="urn:microsoft.com/office/officeart/2016/7/layout/RoundedRectangleTimeline"/>
    <dgm:cxn modelId="{7E25EDCE-0445-4BA4-987C-8BE2C213576D}" type="presParOf" srcId="{FB379A6E-C0F9-420B-90FC-2785E757E6AE}" destId="{89759DE5-9F8A-470E-A6D8-F13BB4DEE93D}" srcOrd="2" destOrd="0" presId="urn:microsoft.com/office/officeart/2016/7/layout/RoundedRectangleTimeline"/>
    <dgm:cxn modelId="{94CDA7E7-E9EA-4F04-A2A9-1FEA663F463A}" type="presParOf" srcId="{FB379A6E-C0F9-420B-90FC-2785E757E6AE}" destId="{07CCF286-8B46-4A20-ACAC-84BA2D6EFBBC}" srcOrd="3" destOrd="0" presId="urn:microsoft.com/office/officeart/2016/7/layout/RoundedRectangleTimeline"/>
    <dgm:cxn modelId="{2EF8748D-BCF1-428A-92FE-83430C7C7B7A}" type="presParOf" srcId="{FB379A6E-C0F9-420B-90FC-2785E757E6AE}" destId="{4624FC32-5405-42B1-B5CC-DF0659852A58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772810-0F1E-4510-9999-8B6512A1EBA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A46EF80-75C3-48A7-9197-40D4313BB793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dirty="0"/>
            <a:t>49</a:t>
          </a:r>
          <a:r>
            <a:rPr lang="ko-KR" altLang="en-US" dirty="0"/>
            <a:t>일전</a:t>
          </a:r>
        </a:p>
      </dgm:t>
    </dgm:pt>
    <dgm:pt modelId="{C5DD0709-7F75-40AB-94FF-10CBB7960FD7}" type="parTrans" cxnId="{0E84C41D-428C-43DB-839A-70D5EDCF696A}">
      <dgm:prSet/>
      <dgm:spPr/>
      <dgm:t>
        <a:bodyPr/>
        <a:lstStyle/>
        <a:p>
          <a:pPr latinLnBrk="1"/>
          <a:endParaRPr lang="ko-KR" altLang="en-US"/>
        </a:p>
      </dgm:t>
    </dgm:pt>
    <dgm:pt modelId="{2BA8C185-92D0-4E82-B23F-5AD42A791061}" type="sibTrans" cxnId="{0E84C41D-428C-43DB-839A-70D5EDCF696A}">
      <dgm:prSet/>
      <dgm:spPr/>
      <dgm:t>
        <a:bodyPr/>
        <a:lstStyle/>
        <a:p>
          <a:pPr latinLnBrk="1"/>
          <a:endParaRPr lang="ko-KR" altLang="en-US"/>
        </a:p>
      </dgm:t>
    </dgm:pt>
    <dgm:pt modelId="{A0A7F433-EA4F-4BE4-B41B-F941A44D99E1}">
      <dgm:prSet phldrT="[텍스트]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dirty="0"/>
            <a:t>오늘</a:t>
          </a:r>
        </a:p>
      </dgm:t>
    </dgm:pt>
    <dgm:pt modelId="{8FB9EF3B-F273-487E-BA16-ACC29AD5AE00}" type="parTrans" cxnId="{3CBB0A25-828F-497F-AF15-3E9744B0EE73}">
      <dgm:prSet/>
      <dgm:spPr/>
      <dgm:t>
        <a:bodyPr/>
        <a:lstStyle/>
        <a:p>
          <a:pPr latinLnBrk="1"/>
          <a:endParaRPr lang="ko-KR" altLang="en-US"/>
        </a:p>
      </dgm:t>
    </dgm:pt>
    <dgm:pt modelId="{6BA153AC-A549-445B-9D83-B03171F3638B}" type="sibTrans" cxnId="{3CBB0A25-828F-497F-AF15-3E9744B0EE73}">
      <dgm:prSet/>
      <dgm:spPr/>
      <dgm:t>
        <a:bodyPr/>
        <a:lstStyle/>
        <a:p>
          <a:pPr latinLnBrk="1"/>
          <a:endParaRPr lang="ko-KR" altLang="en-US"/>
        </a:p>
      </dgm:t>
    </dgm:pt>
    <dgm:pt modelId="{6E8F81C2-45AD-49C5-BCFC-85BAE887363E}">
      <dgm:prSet phldrT="[텍스트]"/>
      <dgm:spPr/>
      <dgm:t>
        <a:bodyPr/>
        <a:lstStyle/>
        <a:p>
          <a:pPr latinLnBrk="1"/>
          <a:r>
            <a:rPr lang="ko-KR" altLang="en-US" dirty="0"/>
            <a:t>내일</a:t>
          </a:r>
        </a:p>
      </dgm:t>
    </dgm:pt>
    <dgm:pt modelId="{74015D9E-2F2B-470A-86C5-7245FEF41937}" type="parTrans" cxnId="{82D2D823-B812-4DFC-80A9-7F631B4BDBC7}">
      <dgm:prSet/>
      <dgm:spPr/>
      <dgm:t>
        <a:bodyPr/>
        <a:lstStyle/>
        <a:p>
          <a:pPr latinLnBrk="1"/>
          <a:endParaRPr lang="ko-KR" altLang="en-US"/>
        </a:p>
      </dgm:t>
    </dgm:pt>
    <dgm:pt modelId="{89C86725-6DCD-4EF8-87B5-60113B9B4FA9}" type="sibTrans" cxnId="{82D2D823-B812-4DFC-80A9-7F631B4BDBC7}">
      <dgm:prSet/>
      <dgm:spPr/>
      <dgm:t>
        <a:bodyPr/>
        <a:lstStyle/>
        <a:p>
          <a:pPr latinLnBrk="1"/>
          <a:endParaRPr lang="ko-KR" altLang="en-US"/>
        </a:p>
      </dgm:t>
    </dgm:pt>
    <dgm:pt modelId="{2FE2D44F-AC82-45B3-9D82-B69FA72B34B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ko-KR" altLang="en-US" dirty="0"/>
            <a:t>어제</a:t>
          </a:r>
        </a:p>
      </dgm:t>
    </dgm:pt>
    <dgm:pt modelId="{9E2D13CC-6705-43D6-9B1C-4AF1AF54219C}" type="parTrans" cxnId="{C22866F9-CC30-420C-B272-7D8581FDE0D5}">
      <dgm:prSet/>
      <dgm:spPr/>
      <dgm:t>
        <a:bodyPr/>
        <a:lstStyle/>
        <a:p>
          <a:pPr latinLnBrk="1"/>
          <a:endParaRPr lang="ko-KR" altLang="en-US"/>
        </a:p>
      </dgm:t>
    </dgm:pt>
    <dgm:pt modelId="{957C3E31-2EB5-49BA-B09E-390679657F82}" type="sibTrans" cxnId="{C22866F9-CC30-420C-B272-7D8581FDE0D5}">
      <dgm:prSet/>
      <dgm:spPr/>
      <dgm:t>
        <a:bodyPr/>
        <a:lstStyle/>
        <a:p>
          <a:pPr latinLnBrk="1"/>
          <a:endParaRPr lang="ko-KR" altLang="en-US"/>
        </a:p>
      </dgm:t>
    </dgm:pt>
    <dgm:pt modelId="{C6D7A5B8-4751-499E-818E-236A59945EDB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일전</a:t>
          </a:r>
        </a:p>
      </dgm:t>
    </dgm:pt>
    <dgm:pt modelId="{37D9795E-C322-4D76-AE7F-7B9612F4FAFE}" type="parTrans" cxnId="{09D1DA96-1B75-4105-A9B5-C68511D0C7DE}">
      <dgm:prSet/>
      <dgm:spPr/>
      <dgm:t>
        <a:bodyPr/>
        <a:lstStyle/>
        <a:p>
          <a:pPr latinLnBrk="1"/>
          <a:endParaRPr lang="ko-KR" altLang="en-US"/>
        </a:p>
      </dgm:t>
    </dgm:pt>
    <dgm:pt modelId="{AD3B9EA6-D594-41BA-AC2E-F54287A1EA71}" type="sibTrans" cxnId="{09D1DA96-1B75-4105-A9B5-C68511D0C7DE}">
      <dgm:prSet/>
      <dgm:spPr/>
      <dgm:t>
        <a:bodyPr/>
        <a:lstStyle/>
        <a:p>
          <a:pPr latinLnBrk="1"/>
          <a:endParaRPr lang="ko-KR" altLang="en-US"/>
        </a:p>
      </dgm:t>
    </dgm:pt>
    <dgm:pt modelId="{8E5F575D-759B-4C60-81E3-CA4484BC768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일전</a:t>
          </a:r>
        </a:p>
      </dgm:t>
    </dgm:pt>
    <dgm:pt modelId="{8E528F70-507C-4308-9AA6-0AB169CAE0D5}" type="parTrans" cxnId="{47B20E1C-59E6-4E27-98D1-6A2377D52C77}">
      <dgm:prSet/>
      <dgm:spPr/>
      <dgm:t>
        <a:bodyPr/>
        <a:lstStyle/>
        <a:p>
          <a:pPr latinLnBrk="1"/>
          <a:endParaRPr lang="ko-KR" altLang="en-US"/>
        </a:p>
      </dgm:t>
    </dgm:pt>
    <dgm:pt modelId="{1A32D4D9-F8E6-4A4A-A872-B99B35892458}" type="sibTrans" cxnId="{47B20E1C-59E6-4E27-98D1-6A2377D52C77}">
      <dgm:prSet/>
      <dgm:spPr/>
      <dgm:t>
        <a:bodyPr/>
        <a:lstStyle/>
        <a:p>
          <a:pPr latinLnBrk="1"/>
          <a:endParaRPr lang="ko-KR" altLang="en-US"/>
        </a:p>
      </dgm:t>
    </dgm:pt>
    <dgm:pt modelId="{040D397A-98C5-4259-9972-A1B7C1BF34AB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dirty="0"/>
            <a:t>…</a:t>
          </a:r>
          <a:endParaRPr lang="ko-KR" altLang="en-US" dirty="0"/>
        </a:p>
      </dgm:t>
    </dgm:pt>
    <dgm:pt modelId="{28037ECD-414D-4BBD-BD5D-667BAEC692BF}" type="parTrans" cxnId="{270E69A2-4908-49CE-823F-E8CA162654B8}">
      <dgm:prSet/>
      <dgm:spPr/>
      <dgm:t>
        <a:bodyPr/>
        <a:lstStyle/>
        <a:p>
          <a:pPr latinLnBrk="1"/>
          <a:endParaRPr lang="ko-KR" altLang="en-US"/>
        </a:p>
      </dgm:t>
    </dgm:pt>
    <dgm:pt modelId="{BF608014-C4FC-418F-8A24-37565E086FE0}" type="sibTrans" cxnId="{270E69A2-4908-49CE-823F-E8CA162654B8}">
      <dgm:prSet/>
      <dgm:spPr/>
      <dgm:t>
        <a:bodyPr/>
        <a:lstStyle/>
        <a:p>
          <a:pPr latinLnBrk="1"/>
          <a:endParaRPr lang="ko-KR" altLang="en-US"/>
        </a:p>
      </dgm:t>
    </dgm:pt>
    <dgm:pt modelId="{B280FC62-74FA-4F3E-9E58-0A0CE7F9E183}" type="pres">
      <dgm:prSet presAssocID="{D3772810-0F1E-4510-9999-8B6512A1EBA8}" presName="Name0" presStyleCnt="0">
        <dgm:presLayoutVars>
          <dgm:dir/>
          <dgm:resizeHandles val="exact"/>
        </dgm:presLayoutVars>
      </dgm:prSet>
      <dgm:spPr/>
    </dgm:pt>
    <dgm:pt modelId="{6300D222-259B-4320-8462-4B6A78705264}" type="pres">
      <dgm:prSet presAssocID="{CA46EF80-75C3-48A7-9197-40D4313BB793}" presName="parTxOnly" presStyleLbl="node1" presStyleIdx="0" presStyleCnt="7">
        <dgm:presLayoutVars>
          <dgm:bulletEnabled val="1"/>
        </dgm:presLayoutVars>
      </dgm:prSet>
      <dgm:spPr/>
    </dgm:pt>
    <dgm:pt modelId="{80863BFE-1824-4B58-8DDA-7FA985014804}" type="pres">
      <dgm:prSet presAssocID="{2BA8C185-92D0-4E82-B23F-5AD42A791061}" presName="parSpace" presStyleCnt="0"/>
      <dgm:spPr/>
    </dgm:pt>
    <dgm:pt modelId="{CCFDE925-6512-42C4-830C-60BE38921A21}" type="pres">
      <dgm:prSet presAssocID="{040D397A-98C5-4259-9972-A1B7C1BF34AB}" presName="parTxOnly" presStyleLbl="node1" presStyleIdx="1" presStyleCnt="7">
        <dgm:presLayoutVars>
          <dgm:bulletEnabled val="1"/>
        </dgm:presLayoutVars>
      </dgm:prSet>
      <dgm:spPr/>
    </dgm:pt>
    <dgm:pt modelId="{AF8C8580-0F5D-4DF5-B60F-4D44C48E226D}" type="pres">
      <dgm:prSet presAssocID="{BF608014-C4FC-418F-8A24-37565E086FE0}" presName="parSpace" presStyleCnt="0"/>
      <dgm:spPr/>
    </dgm:pt>
    <dgm:pt modelId="{3414956E-AAA1-44A0-99DD-3783FE8A22BE}" type="pres">
      <dgm:prSet presAssocID="{8E5F575D-759B-4C60-81E3-CA4484BC7680}" presName="parTxOnly" presStyleLbl="node1" presStyleIdx="2" presStyleCnt="7">
        <dgm:presLayoutVars>
          <dgm:bulletEnabled val="1"/>
        </dgm:presLayoutVars>
      </dgm:prSet>
      <dgm:spPr/>
    </dgm:pt>
    <dgm:pt modelId="{F72F9DFF-E2BF-4E46-AE58-D7955578D262}" type="pres">
      <dgm:prSet presAssocID="{1A32D4D9-F8E6-4A4A-A872-B99B35892458}" presName="parSpace" presStyleCnt="0"/>
      <dgm:spPr/>
    </dgm:pt>
    <dgm:pt modelId="{B67A890B-6353-448A-AE61-B1671B5A9337}" type="pres">
      <dgm:prSet presAssocID="{C6D7A5B8-4751-499E-818E-236A59945EDB}" presName="parTxOnly" presStyleLbl="node1" presStyleIdx="3" presStyleCnt="7">
        <dgm:presLayoutVars>
          <dgm:bulletEnabled val="1"/>
        </dgm:presLayoutVars>
      </dgm:prSet>
      <dgm:spPr/>
    </dgm:pt>
    <dgm:pt modelId="{FB8B2BBD-9BE4-498E-841A-5D95543164C8}" type="pres">
      <dgm:prSet presAssocID="{AD3B9EA6-D594-41BA-AC2E-F54287A1EA71}" presName="parSpace" presStyleCnt="0"/>
      <dgm:spPr/>
    </dgm:pt>
    <dgm:pt modelId="{D1462B11-E0EC-4EDE-BFB1-DE316F9E80AC}" type="pres">
      <dgm:prSet presAssocID="{2FE2D44F-AC82-45B3-9D82-B69FA72B34B6}" presName="parTxOnly" presStyleLbl="node1" presStyleIdx="4" presStyleCnt="7">
        <dgm:presLayoutVars>
          <dgm:bulletEnabled val="1"/>
        </dgm:presLayoutVars>
      </dgm:prSet>
      <dgm:spPr/>
    </dgm:pt>
    <dgm:pt modelId="{B3CA1CFA-C61C-4597-B754-1FB0695FFA9C}" type="pres">
      <dgm:prSet presAssocID="{957C3E31-2EB5-49BA-B09E-390679657F82}" presName="parSpace" presStyleCnt="0"/>
      <dgm:spPr/>
    </dgm:pt>
    <dgm:pt modelId="{4EFEBB74-E1AD-45EA-8B45-C6675084F7E4}" type="pres">
      <dgm:prSet presAssocID="{A0A7F433-EA4F-4BE4-B41B-F941A44D99E1}" presName="parTxOnly" presStyleLbl="node1" presStyleIdx="5" presStyleCnt="7">
        <dgm:presLayoutVars>
          <dgm:bulletEnabled val="1"/>
        </dgm:presLayoutVars>
      </dgm:prSet>
      <dgm:spPr/>
    </dgm:pt>
    <dgm:pt modelId="{B0D913AA-5E61-445B-869A-5B2E416F46D1}" type="pres">
      <dgm:prSet presAssocID="{6BA153AC-A549-445B-9D83-B03171F3638B}" presName="parSpace" presStyleCnt="0"/>
      <dgm:spPr/>
    </dgm:pt>
    <dgm:pt modelId="{085DD111-E5C7-4497-9414-992380D7D1B5}" type="pres">
      <dgm:prSet presAssocID="{6E8F81C2-45AD-49C5-BCFC-85BAE887363E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47B20E1C-59E6-4E27-98D1-6A2377D52C77}" srcId="{D3772810-0F1E-4510-9999-8B6512A1EBA8}" destId="{8E5F575D-759B-4C60-81E3-CA4484BC7680}" srcOrd="2" destOrd="0" parTransId="{8E528F70-507C-4308-9AA6-0AB169CAE0D5}" sibTransId="{1A32D4D9-F8E6-4A4A-A872-B99B35892458}"/>
    <dgm:cxn modelId="{0E84C41D-428C-43DB-839A-70D5EDCF696A}" srcId="{D3772810-0F1E-4510-9999-8B6512A1EBA8}" destId="{CA46EF80-75C3-48A7-9197-40D4313BB793}" srcOrd="0" destOrd="0" parTransId="{C5DD0709-7F75-40AB-94FF-10CBB7960FD7}" sibTransId="{2BA8C185-92D0-4E82-B23F-5AD42A791061}"/>
    <dgm:cxn modelId="{82D2D823-B812-4DFC-80A9-7F631B4BDBC7}" srcId="{D3772810-0F1E-4510-9999-8B6512A1EBA8}" destId="{6E8F81C2-45AD-49C5-BCFC-85BAE887363E}" srcOrd="6" destOrd="0" parTransId="{74015D9E-2F2B-470A-86C5-7245FEF41937}" sibTransId="{89C86725-6DCD-4EF8-87B5-60113B9B4FA9}"/>
    <dgm:cxn modelId="{3CBB0A25-828F-497F-AF15-3E9744B0EE73}" srcId="{D3772810-0F1E-4510-9999-8B6512A1EBA8}" destId="{A0A7F433-EA4F-4BE4-B41B-F941A44D99E1}" srcOrd="5" destOrd="0" parTransId="{8FB9EF3B-F273-487E-BA16-ACC29AD5AE00}" sibTransId="{6BA153AC-A549-445B-9D83-B03171F3638B}"/>
    <dgm:cxn modelId="{7906064C-7458-44B3-BB5E-9F05AD65E0D6}" type="presOf" srcId="{8E5F575D-759B-4C60-81E3-CA4484BC7680}" destId="{3414956E-AAA1-44A0-99DD-3783FE8A22BE}" srcOrd="0" destOrd="0" presId="urn:microsoft.com/office/officeart/2005/8/layout/hChevron3"/>
    <dgm:cxn modelId="{7BF25E71-885A-4D58-B3B6-401031B33D5E}" type="presOf" srcId="{C6D7A5B8-4751-499E-818E-236A59945EDB}" destId="{B67A890B-6353-448A-AE61-B1671B5A9337}" srcOrd="0" destOrd="0" presId="urn:microsoft.com/office/officeart/2005/8/layout/hChevron3"/>
    <dgm:cxn modelId="{8B6A9253-0B27-4AA0-B9ED-11BE22C1930A}" type="presOf" srcId="{040D397A-98C5-4259-9972-A1B7C1BF34AB}" destId="{CCFDE925-6512-42C4-830C-60BE38921A21}" srcOrd="0" destOrd="0" presId="urn:microsoft.com/office/officeart/2005/8/layout/hChevron3"/>
    <dgm:cxn modelId="{76A3AE7A-89D0-4623-B7AC-8290D35ECEA1}" type="presOf" srcId="{2FE2D44F-AC82-45B3-9D82-B69FA72B34B6}" destId="{D1462B11-E0EC-4EDE-BFB1-DE316F9E80AC}" srcOrd="0" destOrd="0" presId="urn:microsoft.com/office/officeart/2005/8/layout/hChevron3"/>
    <dgm:cxn modelId="{5AE31889-8ECB-4432-A4E8-063BC31B3836}" type="presOf" srcId="{6E8F81C2-45AD-49C5-BCFC-85BAE887363E}" destId="{085DD111-E5C7-4497-9414-992380D7D1B5}" srcOrd="0" destOrd="0" presId="urn:microsoft.com/office/officeart/2005/8/layout/hChevron3"/>
    <dgm:cxn modelId="{09D1DA96-1B75-4105-A9B5-C68511D0C7DE}" srcId="{D3772810-0F1E-4510-9999-8B6512A1EBA8}" destId="{C6D7A5B8-4751-499E-818E-236A59945EDB}" srcOrd="3" destOrd="0" parTransId="{37D9795E-C322-4D76-AE7F-7B9612F4FAFE}" sibTransId="{AD3B9EA6-D594-41BA-AC2E-F54287A1EA71}"/>
    <dgm:cxn modelId="{270E69A2-4908-49CE-823F-E8CA162654B8}" srcId="{D3772810-0F1E-4510-9999-8B6512A1EBA8}" destId="{040D397A-98C5-4259-9972-A1B7C1BF34AB}" srcOrd="1" destOrd="0" parTransId="{28037ECD-414D-4BBD-BD5D-667BAEC692BF}" sibTransId="{BF608014-C4FC-418F-8A24-37565E086FE0}"/>
    <dgm:cxn modelId="{E83841BB-3DC4-46AD-9289-E6A507A380F0}" type="presOf" srcId="{D3772810-0F1E-4510-9999-8B6512A1EBA8}" destId="{B280FC62-74FA-4F3E-9E58-0A0CE7F9E183}" srcOrd="0" destOrd="0" presId="urn:microsoft.com/office/officeart/2005/8/layout/hChevron3"/>
    <dgm:cxn modelId="{EEB2E0CD-4D04-47D6-A5C4-39E3BB4A06E8}" type="presOf" srcId="{A0A7F433-EA4F-4BE4-B41B-F941A44D99E1}" destId="{4EFEBB74-E1AD-45EA-8B45-C6675084F7E4}" srcOrd="0" destOrd="0" presId="urn:microsoft.com/office/officeart/2005/8/layout/hChevron3"/>
    <dgm:cxn modelId="{CF2BE0DB-C49E-4CD4-8398-F1F0DDE649A5}" type="presOf" srcId="{CA46EF80-75C3-48A7-9197-40D4313BB793}" destId="{6300D222-259B-4320-8462-4B6A78705264}" srcOrd="0" destOrd="0" presId="urn:microsoft.com/office/officeart/2005/8/layout/hChevron3"/>
    <dgm:cxn modelId="{C22866F9-CC30-420C-B272-7D8581FDE0D5}" srcId="{D3772810-0F1E-4510-9999-8B6512A1EBA8}" destId="{2FE2D44F-AC82-45B3-9D82-B69FA72B34B6}" srcOrd="4" destOrd="0" parTransId="{9E2D13CC-6705-43D6-9B1C-4AF1AF54219C}" sibTransId="{957C3E31-2EB5-49BA-B09E-390679657F82}"/>
    <dgm:cxn modelId="{F20725F8-19E0-4970-B629-B628435974E6}" type="presParOf" srcId="{B280FC62-74FA-4F3E-9E58-0A0CE7F9E183}" destId="{6300D222-259B-4320-8462-4B6A78705264}" srcOrd="0" destOrd="0" presId="urn:microsoft.com/office/officeart/2005/8/layout/hChevron3"/>
    <dgm:cxn modelId="{7DA524FC-E408-4888-AF95-B43484857CF0}" type="presParOf" srcId="{B280FC62-74FA-4F3E-9E58-0A0CE7F9E183}" destId="{80863BFE-1824-4B58-8DDA-7FA985014804}" srcOrd="1" destOrd="0" presId="urn:microsoft.com/office/officeart/2005/8/layout/hChevron3"/>
    <dgm:cxn modelId="{ED407D09-640D-411D-AD88-F9FCE22916D4}" type="presParOf" srcId="{B280FC62-74FA-4F3E-9E58-0A0CE7F9E183}" destId="{CCFDE925-6512-42C4-830C-60BE38921A21}" srcOrd="2" destOrd="0" presId="urn:microsoft.com/office/officeart/2005/8/layout/hChevron3"/>
    <dgm:cxn modelId="{4A03ED1F-10E3-4DCA-90F7-881DD25DA84A}" type="presParOf" srcId="{B280FC62-74FA-4F3E-9E58-0A0CE7F9E183}" destId="{AF8C8580-0F5D-4DF5-B60F-4D44C48E226D}" srcOrd="3" destOrd="0" presId="urn:microsoft.com/office/officeart/2005/8/layout/hChevron3"/>
    <dgm:cxn modelId="{51AFE346-A0D0-4DC6-8474-8704BBBD463C}" type="presParOf" srcId="{B280FC62-74FA-4F3E-9E58-0A0CE7F9E183}" destId="{3414956E-AAA1-44A0-99DD-3783FE8A22BE}" srcOrd="4" destOrd="0" presId="urn:microsoft.com/office/officeart/2005/8/layout/hChevron3"/>
    <dgm:cxn modelId="{EC41A1B7-C168-4B2B-9DDA-324383822D00}" type="presParOf" srcId="{B280FC62-74FA-4F3E-9E58-0A0CE7F9E183}" destId="{F72F9DFF-E2BF-4E46-AE58-D7955578D262}" srcOrd="5" destOrd="0" presId="urn:microsoft.com/office/officeart/2005/8/layout/hChevron3"/>
    <dgm:cxn modelId="{B92983D5-1E2D-4475-B0EC-09C7B8D2ACC5}" type="presParOf" srcId="{B280FC62-74FA-4F3E-9E58-0A0CE7F9E183}" destId="{B67A890B-6353-448A-AE61-B1671B5A9337}" srcOrd="6" destOrd="0" presId="urn:microsoft.com/office/officeart/2005/8/layout/hChevron3"/>
    <dgm:cxn modelId="{2723B40F-9C18-4387-92D3-B546C7267555}" type="presParOf" srcId="{B280FC62-74FA-4F3E-9E58-0A0CE7F9E183}" destId="{FB8B2BBD-9BE4-498E-841A-5D95543164C8}" srcOrd="7" destOrd="0" presId="urn:microsoft.com/office/officeart/2005/8/layout/hChevron3"/>
    <dgm:cxn modelId="{065D1923-71C0-40F3-8478-602FE84A5344}" type="presParOf" srcId="{B280FC62-74FA-4F3E-9E58-0A0CE7F9E183}" destId="{D1462B11-E0EC-4EDE-BFB1-DE316F9E80AC}" srcOrd="8" destOrd="0" presId="urn:microsoft.com/office/officeart/2005/8/layout/hChevron3"/>
    <dgm:cxn modelId="{F66809F9-2372-487D-8A63-C1F951F6BFA1}" type="presParOf" srcId="{B280FC62-74FA-4F3E-9E58-0A0CE7F9E183}" destId="{B3CA1CFA-C61C-4597-B754-1FB0695FFA9C}" srcOrd="9" destOrd="0" presId="urn:microsoft.com/office/officeart/2005/8/layout/hChevron3"/>
    <dgm:cxn modelId="{E3566B9B-E112-437C-9937-C840D265C7F5}" type="presParOf" srcId="{B280FC62-74FA-4F3E-9E58-0A0CE7F9E183}" destId="{4EFEBB74-E1AD-45EA-8B45-C6675084F7E4}" srcOrd="10" destOrd="0" presId="urn:microsoft.com/office/officeart/2005/8/layout/hChevron3"/>
    <dgm:cxn modelId="{D2EB4CEE-AD57-4750-93CA-9C9DA7F007A2}" type="presParOf" srcId="{B280FC62-74FA-4F3E-9E58-0A0CE7F9E183}" destId="{B0D913AA-5E61-445B-869A-5B2E416F46D1}" srcOrd="11" destOrd="0" presId="urn:microsoft.com/office/officeart/2005/8/layout/hChevron3"/>
    <dgm:cxn modelId="{684DCD08-FE15-4736-8DAD-31D113AEC2DF}" type="presParOf" srcId="{B280FC62-74FA-4F3E-9E58-0A0CE7F9E183}" destId="{085DD111-E5C7-4497-9414-992380D7D1B5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2175142" y="743123"/>
          <a:ext cx="435133" cy="2865090"/>
        </a:xfrm>
        <a:prstGeom prst="round2SameRect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수집</a:t>
          </a:r>
        </a:p>
      </dsp:txBody>
      <dsp:txXfrm rot="5400000">
        <a:off x="981405" y="1979343"/>
        <a:ext cx="2843849" cy="392651"/>
      </dsp:txXfrm>
    </dsp:sp>
    <dsp:sp modelId="{45A02F84-C6CB-43F5-AEE4-3EA66C2BD25F}">
      <dsp:nvSpPr>
        <dsp:cNvPr id="0" name=""/>
        <dsp:cNvSpPr/>
      </dsp:nvSpPr>
      <dsp:spPr>
        <a:xfrm>
          <a:off x="5134" y="0"/>
          <a:ext cx="4775150" cy="15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8382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DataReader</a:t>
          </a:r>
          <a:r>
            <a:rPr lang="en-US" altLang="ko-KR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API </a:t>
          </a: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및 </a:t>
          </a:r>
          <a:r>
            <a:rPr lang="ko-KR" altLang="en-US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크롤러를</a:t>
          </a: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통해 데이터를 수집</a:t>
          </a:r>
        </a:p>
      </dsp:txBody>
      <dsp:txXfrm>
        <a:off x="5134" y="0"/>
        <a:ext cx="4775150" cy="1522968"/>
      </dsp:txXfrm>
    </dsp:sp>
    <dsp:sp modelId="{6BA46904-CB7C-4538-BD49-D3891EF19552}">
      <dsp:nvSpPr>
        <dsp:cNvPr id="0" name=""/>
        <dsp:cNvSpPr/>
      </dsp:nvSpPr>
      <dsp:spPr>
        <a:xfrm>
          <a:off x="2392709" y="1609995"/>
          <a:ext cx="0" cy="348107"/>
        </a:xfrm>
        <a:prstGeom prst="line">
          <a:avLst/>
        </a:prstGeom>
        <a:noFill/>
        <a:ln w="635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2349196" y="1522968"/>
          <a:ext cx="87026" cy="8702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3825254" y="1958102"/>
          <a:ext cx="2865090" cy="435133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일자별</a:t>
          </a: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데이터 정리</a:t>
          </a:r>
        </a:p>
      </dsp:txBody>
      <dsp:txXfrm>
        <a:off x="3825254" y="1958102"/>
        <a:ext cx="2865090" cy="435133"/>
      </dsp:txXfrm>
    </dsp:sp>
    <dsp:sp modelId="{FEBD3C2A-A340-470A-A475-AE614EA07678}">
      <dsp:nvSpPr>
        <dsp:cNvPr id="0" name=""/>
        <dsp:cNvSpPr/>
      </dsp:nvSpPr>
      <dsp:spPr>
        <a:xfrm>
          <a:off x="2870224" y="2828369"/>
          <a:ext cx="4775150" cy="15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0" bIns="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수집한 </a:t>
          </a:r>
          <a:r>
            <a:rPr lang="en-US" altLang="ko-KR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OHLCV, </a:t>
          </a:r>
          <a:r>
            <a:rPr lang="ko-KR" altLang="en-US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나스닥지수</a:t>
          </a:r>
          <a:r>
            <a:rPr lang="en-US" altLang="ko-KR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뉴스갯수</a:t>
          </a: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 데이터를 일자별로 분류</a:t>
          </a:r>
        </a:p>
      </dsp:txBody>
      <dsp:txXfrm>
        <a:off x="2870224" y="2828369"/>
        <a:ext cx="4775150" cy="1522968"/>
      </dsp:txXfrm>
    </dsp:sp>
    <dsp:sp modelId="{080474C8-0FEA-4FD1-97F1-0978CFB4A37F}">
      <dsp:nvSpPr>
        <dsp:cNvPr id="0" name=""/>
        <dsp:cNvSpPr/>
      </dsp:nvSpPr>
      <dsp:spPr>
        <a:xfrm>
          <a:off x="5257800" y="2393235"/>
          <a:ext cx="0" cy="348107"/>
        </a:xfrm>
        <a:prstGeom prst="line">
          <a:avLst/>
        </a:prstGeom>
        <a:noFill/>
        <a:ln w="6350" cap="flat" cmpd="sng" algn="ctr">
          <a:solidFill>
            <a:schemeClr val="accent4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5214286" y="2741342"/>
          <a:ext cx="87026" cy="87026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 rot="5400000">
          <a:off x="7905323" y="743123"/>
          <a:ext cx="435133" cy="2865090"/>
        </a:xfrm>
        <a:prstGeom prst="round2SameRect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noProof="0" dirty="0">
              <a:latin typeface="맑은 고딕" panose="020B0503020000020004" pitchFamily="50" charset="-127"/>
              <a:ea typeface="맑은 고딕" panose="020B0503020000020004" pitchFamily="50" charset="-127"/>
            </a:rPr>
            <a:t>데이터 </a:t>
          </a:r>
          <a:r>
            <a:rPr lang="ko-KR" altLang="en-US" sz="1100" kern="1200" noProof="0" dirty="0" err="1">
              <a:latin typeface="맑은 고딕" panose="020B0503020000020004" pitchFamily="50" charset="-127"/>
              <a:ea typeface="맑은 고딕" panose="020B0503020000020004" pitchFamily="50" charset="-127"/>
            </a:rPr>
            <a:t>전처리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-5400000">
        <a:off x="6690345" y="1979343"/>
        <a:ext cx="2843849" cy="392651"/>
      </dsp:txXfrm>
    </dsp:sp>
    <dsp:sp modelId="{80CDBBF8-C6B4-4166-87C1-DC9120CC7586}">
      <dsp:nvSpPr>
        <dsp:cNvPr id="0" name=""/>
        <dsp:cNvSpPr/>
      </dsp:nvSpPr>
      <dsp:spPr>
        <a:xfrm>
          <a:off x="5735315" y="0"/>
          <a:ext cx="4775150" cy="152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8382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데이터 </a:t>
          </a:r>
          <a:r>
            <a:rPr lang="ko-KR" altLang="en-US" sz="1100" kern="1200" dirty="0" err="1"/>
            <a:t>전처리</a:t>
          </a:r>
          <a:r>
            <a:rPr lang="ko-KR" altLang="en-US" sz="1100" kern="1200" dirty="0"/>
            <a:t> 및 </a:t>
          </a:r>
          <a:r>
            <a:rPr lang="ko-KR" altLang="en-US" sz="1100" kern="1200" dirty="0" err="1"/>
            <a:t>딥러닝을</a:t>
          </a:r>
          <a:r>
            <a:rPr lang="ko-KR" altLang="en-US" sz="1100" kern="1200" dirty="0"/>
            <a:t> 위한 형태로 데이터 재구성</a:t>
          </a: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735315" y="0"/>
        <a:ext cx="4775150" cy="1522968"/>
      </dsp:txXfrm>
    </dsp:sp>
    <dsp:sp modelId="{89759DE5-9F8A-470E-A6D8-F13BB4DEE93D}">
      <dsp:nvSpPr>
        <dsp:cNvPr id="0" name=""/>
        <dsp:cNvSpPr/>
      </dsp:nvSpPr>
      <dsp:spPr>
        <a:xfrm>
          <a:off x="8122890" y="1609995"/>
          <a:ext cx="0" cy="348107"/>
        </a:xfrm>
        <a:prstGeom prst="line">
          <a:avLst/>
        </a:prstGeom>
        <a:noFill/>
        <a:ln w="6350" cap="flat" cmpd="sng" algn="ctr">
          <a:solidFill>
            <a:schemeClr val="accent5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8079376" y="1522968"/>
          <a:ext cx="87026" cy="87026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0D222-259B-4320-8462-4B6A78705264}">
      <dsp:nvSpPr>
        <dsp:cNvPr id="0" name=""/>
        <dsp:cNvSpPr/>
      </dsp:nvSpPr>
      <dsp:spPr>
        <a:xfrm>
          <a:off x="1190" y="66757"/>
          <a:ext cx="1400968" cy="560387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49</a:t>
          </a:r>
          <a:r>
            <a:rPr lang="ko-KR" altLang="en-US" sz="2100" kern="1200" dirty="0"/>
            <a:t>일전</a:t>
          </a:r>
        </a:p>
      </dsp:txBody>
      <dsp:txXfrm>
        <a:off x="1190" y="66757"/>
        <a:ext cx="1260871" cy="560387"/>
      </dsp:txXfrm>
    </dsp:sp>
    <dsp:sp modelId="{CCFDE925-6512-42C4-830C-60BE38921A21}">
      <dsp:nvSpPr>
        <dsp:cNvPr id="0" name=""/>
        <dsp:cNvSpPr/>
      </dsp:nvSpPr>
      <dsp:spPr>
        <a:xfrm>
          <a:off x="1121965" y="66757"/>
          <a:ext cx="1400968" cy="5603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…</a:t>
          </a:r>
          <a:endParaRPr lang="ko-KR" altLang="en-US" sz="2100" kern="1200" dirty="0"/>
        </a:p>
      </dsp:txBody>
      <dsp:txXfrm>
        <a:off x="1402159" y="66757"/>
        <a:ext cx="840581" cy="560387"/>
      </dsp:txXfrm>
    </dsp:sp>
    <dsp:sp modelId="{3414956E-AAA1-44A0-99DD-3783FE8A22BE}">
      <dsp:nvSpPr>
        <dsp:cNvPr id="0" name=""/>
        <dsp:cNvSpPr/>
      </dsp:nvSpPr>
      <dsp:spPr>
        <a:xfrm>
          <a:off x="2242740" y="66757"/>
          <a:ext cx="1400968" cy="5603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3</a:t>
          </a:r>
          <a:r>
            <a:rPr lang="ko-KR" altLang="en-US" sz="2100" kern="1200" dirty="0"/>
            <a:t>일전</a:t>
          </a:r>
        </a:p>
      </dsp:txBody>
      <dsp:txXfrm>
        <a:off x="2522934" y="66757"/>
        <a:ext cx="840581" cy="560387"/>
      </dsp:txXfrm>
    </dsp:sp>
    <dsp:sp modelId="{B67A890B-6353-448A-AE61-B1671B5A9337}">
      <dsp:nvSpPr>
        <dsp:cNvPr id="0" name=""/>
        <dsp:cNvSpPr/>
      </dsp:nvSpPr>
      <dsp:spPr>
        <a:xfrm>
          <a:off x="3363515" y="66757"/>
          <a:ext cx="1400968" cy="5603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kern="1200" dirty="0"/>
            <a:t>2</a:t>
          </a:r>
          <a:r>
            <a:rPr lang="ko-KR" altLang="en-US" sz="2100" kern="1200" dirty="0"/>
            <a:t>일전</a:t>
          </a:r>
        </a:p>
      </dsp:txBody>
      <dsp:txXfrm>
        <a:off x="3643709" y="66757"/>
        <a:ext cx="840581" cy="560387"/>
      </dsp:txXfrm>
    </dsp:sp>
    <dsp:sp modelId="{D1462B11-E0EC-4EDE-BFB1-DE316F9E80AC}">
      <dsp:nvSpPr>
        <dsp:cNvPr id="0" name=""/>
        <dsp:cNvSpPr/>
      </dsp:nvSpPr>
      <dsp:spPr>
        <a:xfrm>
          <a:off x="4484290" y="66757"/>
          <a:ext cx="1400968" cy="5603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어제</a:t>
          </a:r>
        </a:p>
      </dsp:txBody>
      <dsp:txXfrm>
        <a:off x="4764484" y="66757"/>
        <a:ext cx="840581" cy="560387"/>
      </dsp:txXfrm>
    </dsp:sp>
    <dsp:sp modelId="{4EFEBB74-E1AD-45EA-8B45-C6675084F7E4}">
      <dsp:nvSpPr>
        <dsp:cNvPr id="0" name=""/>
        <dsp:cNvSpPr/>
      </dsp:nvSpPr>
      <dsp:spPr>
        <a:xfrm>
          <a:off x="5605065" y="66757"/>
          <a:ext cx="1400968" cy="5603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오늘</a:t>
          </a:r>
        </a:p>
      </dsp:txBody>
      <dsp:txXfrm>
        <a:off x="5885259" y="66757"/>
        <a:ext cx="840581" cy="560387"/>
      </dsp:txXfrm>
    </dsp:sp>
    <dsp:sp modelId="{085DD111-E5C7-4497-9414-992380D7D1B5}">
      <dsp:nvSpPr>
        <dsp:cNvPr id="0" name=""/>
        <dsp:cNvSpPr/>
      </dsp:nvSpPr>
      <dsp:spPr>
        <a:xfrm>
          <a:off x="6725840" y="66757"/>
          <a:ext cx="1400968" cy="5603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내일</a:t>
          </a:r>
        </a:p>
      </dsp:txBody>
      <dsp:txXfrm>
        <a:off x="7006034" y="66757"/>
        <a:ext cx="840581" cy="560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타임라인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텍스트와 긴 설명적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6/11/2022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31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나스닥 지표</a:t>
            </a:r>
            <a:r>
              <a:rPr lang="en-US" altLang="ko-KR" dirty="0"/>
              <a:t>:</a:t>
            </a:r>
            <a:r>
              <a:rPr lang="ko-KR" altLang="en-US" dirty="0"/>
              <a:t> 우리나라 주식들 특히 기술주들이 나스닥에 영향을 많이 받음</a:t>
            </a:r>
            <a:r>
              <a:rPr lang="en-US" altLang="ko-KR" dirty="0"/>
              <a:t>. (</a:t>
            </a:r>
            <a:r>
              <a:rPr lang="ko-KR" altLang="en-US" dirty="0"/>
              <a:t>우리나라 기술주에 영향을 </a:t>
            </a:r>
            <a:r>
              <a:rPr lang="ko-KR" altLang="en-US" dirty="0" err="1"/>
              <a:t>많이줌</a:t>
            </a:r>
            <a:r>
              <a:rPr lang="en-US" altLang="ko-KR" dirty="0"/>
              <a:t>. </a:t>
            </a:r>
            <a:r>
              <a:rPr lang="ko-KR" altLang="en-US" dirty="0"/>
              <a:t>관심있는 주식들이 그쪽이라 선택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뉴스갯수</a:t>
            </a:r>
            <a:r>
              <a:rPr lang="en-US" altLang="ko-KR" dirty="0"/>
              <a:t>: </a:t>
            </a:r>
            <a:r>
              <a:rPr lang="ko-KR" altLang="en-US" dirty="0"/>
              <a:t>관심도의 척도로 </a:t>
            </a:r>
            <a:r>
              <a:rPr lang="ko-KR" altLang="en-US" dirty="0" err="1"/>
              <a:t>의미있을</a:t>
            </a:r>
            <a:r>
              <a:rPr lang="ko-KR" altLang="en-US" dirty="0"/>
              <a:t> 것 같아 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FAAAB6-A2C6-4A85-A3A1-98EFBA61C967}" type="slidenum">
              <a:rPr lang="en-US" altLang="ko-KR" noProof="0" smtClean="0"/>
              <a:pPr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5522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2022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594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83625741-940D-54A0-9766-8AE83DCD7671}"/>
              </a:ext>
            </a:extLst>
          </p:cNvPr>
          <p:cNvSpPr/>
          <p:nvPr userDrawn="1"/>
        </p:nvSpPr>
        <p:spPr>
          <a:xfrm>
            <a:off x="558209" y="0"/>
            <a:ext cx="11167447" cy="117957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AAB9B2-CD32-D3C2-F41C-9256CEC1144C}"/>
              </a:ext>
            </a:extLst>
          </p:cNvPr>
          <p:cNvSpPr/>
          <p:nvPr userDrawn="1"/>
        </p:nvSpPr>
        <p:spPr>
          <a:xfrm>
            <a:off x="498834" y="19659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F2BCEEFA-02C8-C0CB-3474-871C2EC945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9675" y="831632"/>
            <a:ext cx="10164021" cy="34794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3740"/>
            <a:ext cx="10168128" cy="81076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LSTM </a:t>
            </a:r>
            <a:r>
              <a:rPr lang="ko-KR" altLang="en-US" dirty="0"/>
              <a:t>주가 예측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11" y="1078992"/>
            <a:ext cx="6272784" cy="1536192"/>
          </a:xfrm>
        </p:spPr>
        <p:txBody>
          <a:bodyPr rtlCol="0" anchor="b">
            <a:normAutofit/>
          </a:bodyPr>
          <a:lstStyle>
            <a:lvl1pPr algn="r"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97711" y="3355848"/>
            <a:ext cx="6272784" cy="2825496"/>
          </a:xfrm>
        </p:spPr>
        <p:txBody>
          <a:bodyPr rtlCol="0"/>
          <a:lstStyle>
            <a:lvl1pPr marL="0" indent="0" algn="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0335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11159599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5206855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1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117957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19659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0"/>
            <a:ext cx="10168128" cy="831632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9/4/20XX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E464F0A4-1361-2B1C-D223-BDC6A23E64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675" y="831632"/>
            <a:ext cx="10164021" cy="34794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23985F2B-C85C-1CE4-BDF3-309D8F1BC7CE}"/>
              </a:ext>
            </a:extLst>
          </p:cNvPr>
          <p:cNvSpPr/>
          <p:nvPr userDrawn="1"/>
        </p:nvSpPr>
        <p:spPr>
          <a:xfrm>
            <a:off x="558209" y="0"/>
            <a:ext cx="11167447" cy="117957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CA7047-67E8-53BD-5BCE-3211AEBD09C3}"/>
              </a:ext>
            </a:extLst>
          </p:cNvPr>
          <p:cNvSpPr/>
          <p:nvPr userDrawn="1"/>
        </p:nvSpPr>
        <p:spPr>
          <a:xfrm>
            <a:off x="498834" y="19659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AE5FD319-E5F0-24FE-1CD4-9EE743B400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19675" y="831632"/>
            <a:ext cx="10164021" cy="34794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0"/>
            <a:ext cx="10168128" cy="831632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12" name="직사각형 11">
            <a:extLst>
              <a:ext uri="{FF2B5EF4-FFF2-40B4-BE49-F238E27FC236}">
                <a16:creationId xmlns:a16="http://schemas.microsoft.com/office/drawing/2014/main" id="{667D74D4-BC58-B271-5DDC-CC9F6E775934}"/>
              </a:ext>
            </a:extLst>
          </p:cNvPr>
          <p:cNvSpPr/>
          <p:nvPr userDrawn="1"/>
        </p:nvSpPr>
        <p:spPr>
          <a:xfrm>
            <a:off x="558209" y="0"/>
            <a:ext cx="11167447" cy="117957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478849-5E7C-A0A9-456A-8BBC8A11B603}"/>
              </a:ext>
            </a:extLst>
          </p:cNvPr>
          <p:cNvSpPr/>
          <p:nvPr userDrawn="1"/>
        </p:nvSpPr>
        <p:spPr>
          <a:xfrm>
            <a:off x="498834" y="19659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E9CB3317-6182-89E5-D9B7-504CA4528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675" y="831632"/>
            <a:ext cx="10164021" cy="34794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0"/>
            <a:ext cx="10168128" cy="831632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37" r:id="rId4"/>
    <p:sldLayoutId id="2147483723" r:id="rId5"/>
    <p:sldLayoutId id="2147483722" r:id="rId6"/>
    <p:sldLayoutId id="2147483732" r:id="rId7"/>
    <p:sldLayoutId id="2147483736" r:id="rId8"/>
    <p:sldLayoutId id="2147483725" r:id="rId9"/>
    <p:sldLayoutId id="2147483733" r:id="rId10"/>
    <p:sldLayoutId id="2147483734" r:id="rId11"/>
    <p:sldLayoutId id="2147483735" r:id="rId12"/>
    <p:sldLayoutId id="2147483726" r:id="rId13"/>
    <p:sldLayoutId id="2147483727" r:id="rId14"/>
    <p:sldLayoutId id="2147483728" r:id="rId15"/>
    <p:sldLayoutId id="2147483729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mecsm.tistory.com/54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ko-KR" dirty="0"/>
              <a:t>LSTM </a:t>
            </a:r>
            <a:r>
              <a:rPr lang="ko-KR" altLang="en-US" dirty="0"/>
              <a:t>주가 예측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가져온 데이터를 학습용과 테스트용으로 구분한다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4174E-AE95-6359-95AE-688E3528D1CA}"/>
              </a:ext>
            </a:extLst>
          </p:cNvPr>
          <p:cNvSpPr txBox="1"/>
          <p:nvPr/>
        </p:nvSpPr>
        <p:spPr>
          <a:xfrm>
            <a:off x="611051" y="1363726"/>
            <a:ext cx="7784012" cy="491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데이터 가져오기</a:t>
            </a:r>
          </a:p>
          <a:p>
            <a:r>
              <a:rPr lang="en-US" altLang="ko-KR" dirty="0" err="1"/>
              <a:t>ohlcv_histories</a:t>
            </a:r>
            <a:r>
              <a:rPr lang="en-US" altLang="ko-KR" dirty="0"/>
              <a:t>, </a:t>
            </a:r>
            <a:r>
              <a:rPr lang="en-US" altLang="ko-KR" dirty="0" err="1"/>
              <a:t>next_day_open_values</a:t>
            </a:r>
            <a:r>
              <a:rPr lang="en-US" altLang="ko-KR" dirty="0"/>
              <a:t>, </a:t>
            </a:r>
            <a:r>
              <a:rPr lang="en-US" altLang="ko-KR" dirty="0" err="1"/>
              <a:t>unscaled_y</a:t>
            </a:r>
            <a:r>
              <a:rPr lang="en-US" altLang="ko-KR" dirty="0"/>
              <a:t>, </a:t>
            </a:r>
            <a:r>
              <a:rPr lang="en-US" altLang="ko-KR" dirty="0" err="1"/>
              <a:t>y_normaliser</a:t>
            </a:r>
            <a:r>
              <a:rPr lang="en-US" altLang="ko-KR" dirty="0"/>
              <a:t>, </a:t>
            </a:r>
            <a:r>
              <a:rPr lang="en-US" altLang="ko-KR" dirty="0" err="1"/>
              <a:t>close_values</a:t>
            </a:r>
            <a:r>
              <a:rPr lang="en-US" altLang="ko-KR" dirty="0"/>
              <a:t> = </a:t>
            </a:r>
            <a:r>
              <a:rPr lang="en-US" altLang="ko-KR" dirty="0" err="1"/>
              <a:t>call_dataset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stock_name</a:t>
            </a:r>
            <a:r>
              <a:rPr lang="en-US" altLang="ko-KR" dirty="0"/>
              <a:t>=</a:t>
            </a:r>
            <a:r>
              <a:rPr lang="en-US" altLang="ko-KR" dirty="0" err="1"/>
              <a:t>stock_name</a:t>
            </a:r>
            <a:r>
              <a:rPr lang="en-US" altLang="ko-KR" dirty="0"/>
              <a:t>, </a:t>
            </a:r>
            <a:r>
              <a:rPr lang="en-US" altLang="ko-KR" dirty="0" err="1"/>
              <a:t>stt</a:t>
            </a:r>
            <a:r>
              <a:rPr lang="en-US" altLang="ko-KR" dirty="0"/>
              <a:t>=</a:t>
            </a:r>
            <a:r>
              <a:rPr lang="en-US" altLang="ko-KR" dirty="0" err="1"/>
              <a:t>stt</a:t>
            </a:r>
            <a:r>
              <a:rPr lang="en-US" altLang="ko-KR" dirty="0"/>
              <a:t>, end=end, </a:t>
            </a:r>
            <a:r>
              <a:rPr lang="en-US" altLang="ko-KR" dirty="0" err="1"/>
              <a:t>history_points</a:t>
            </a:r>
            <a:r>
              <a:rPr lang="en-US" altLang="ko-KR" dirty="0"/>
              <a:t>=</a:t>
            </a:r>
            <a:r>
              <a:rPr lang="en-US" altLang="ko-KR" dirty="0" err="1"/>
              <a:t>history_points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b="1" dirty="0" err="1">
                <a:solidFill>
                  <a:schemeClr val="accent1"/>
                </a:solidFill>
              </a:rPr>
              <a:t>train_ratio</a:t>
            </a:r>
            <a:r>
              <a:rPr lang="en-US" altLang="ko-KR" b="1" dirty="0">
                <a:solidFill>
                  <a:schemeClr val="accent1"/>
                </a:solidFill>
              </a:rPr>
              <a:t> = 0.7</a:t>
            </a:r>
          </a:p>
          <a:p>
            <a:r>
              <a:rPr lang="en-US" altLang="ko-KR" dirty="0"/>
              <a:t>n = </a:t>
            </a:r>
            <a:r>
              <a:rPr lang="en-US" altLang="ko-KR" dirty="0" err="1"/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ohlcv_histories.shape</a:t>
            </a:r>
            <a:r>
              <a:rPr lang="en-US" altLang="ko-KR" dirty="0"/>
              <a:t>[0] * </a:t>
            </a:r>
            <a:r>
              <a:rPr lang="en-US" altLang="ko-KR" dirty="0" err="1"/>
              <a:t>train_ratio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 err="1"/>
              <a:t>ohlcv_train</a:t>
            </a:r>
            <a:r>
              <a:rPr lang="en-US" altLang="ko-KR" dirty="0"/>
              <a:t> = </a:t>
            </a:r>
            <a:r>
              <a:rPr lang="en-US" altLang="ko-KR" dirty="0" err="1"/>
              <a:t>ohlcv_histories</a:t>
            </a:r>
            <a:r>
              <a:rPr lang="en-US" altLang="ko-KR" dirty="0"/>
              <a:t>[-n:-1]</a:t>
            </a:r>
          </a:p>
          <a:p>
            <a:r>
              <a:rPr lang="en-US" altLang="ko-KR" dirty="0" err="1"/>
              <a:t>y_train</a:t>
            </a:r>
            <a:r>
              <a:rPr lang="en-US" altLang="ko-KR" dirty="0"/>
              <a:t> = </a:t>
            </a:r>
            <a:r>
              <a:rPr lang="en-US" altLang="ko-KR" dirty="0" err="1"/>
              <a:t>next_day_open_values</a:t>
            </a:r>
            <a:r>
              <a:rPr lang="en-US" altLang="ko-KR" dirty="0"/>
              <a:t>[-n:-1]</a:t>
            </a:r>
          </a:p>
          <a:p>
            <a:br>
              <a:rPr lang="en-US" altLang="ko-KR" dirty="0"/>
            </a:br>
            <a:r>
              <a:rPr lang="en-US" altLang="ko-KR" dirty="0" err="1"/>
              <a:t>ohlcv_test</a:t>
            </a:r>
            <a:r>
              <a:rPr lang="en-US" altLang="ko-KR" dirty="0"/>
              <a:t> = </a:t>
            </a:r>
            <a:r>
              <a:rPr lang="en-US" altLang="ko-KR" dirty="0" err="1"/>
              <a:t>ohlcv_histories</a:t>
            </a:r>
            <a:r>
              <a:rPr lang="en-US" altLang="ko-KR" dirty="0"/>
              <a:t>[:</a:t>
            </a:r>
            <a:r>
              <a:rPr lang="en-US" altLang="ko-KR" dirty="0" err="1"/>
              <a:t>ohlcv_histories.shape</a:t>
            </a:r>
            <a:r>
              <a:rPr lang="en-US" altLang="ko-KR" dirty="0"/>
              <a:t>[0]-n]</a:t>
            </a:r>
          </a:p>
          <a:p>
            <a:r>
              <a:rPr lang="en-US" altLang="ko-KR" dirty="0" err="1"/>
              <a:t>y_test</a:t>
            </a:r>
            <a:r>
              <a:rPr lang="en-US" altLang="ko-KR" dirty="0"/>
              <a:t> = </a:t>
            </a:r>
            <a:r>
              <a:rPr lang="en-US" altLang="ko-KR" dirty="0" err="1"/>
              <a:t>next_day_open_values</a:t>
            </a:r>
            <a:r>
              <a:rPr lang="en-US" altLang="ko-KR" dirty="0"/>
              <a:t>[:</a:t>
            </a:r>
            <a:r>
              <a:rPr lang="en-US" altLang="ko-KR" dirty="0" err="1"/>
              <a:t>ohlcv_histories.shape</a:t>
            </a:r>
            <a:r>
              <a:rPr lang="en-US" altLang="ko-KR" dirty="0"/>
              <a:t>[0]-n]</a:t>
            </a:r>
          </a:p>
          <a:p>
            <a:br>
              <a:rPr lang="en-US" altLang="ko-KR" dirty="0"/>
            </a:br>
            <a:r>
              <a:rPr lang="en-US" altLang="ko-KR" dirty="0" err="1"/>
              <a:t>unscaled_y_test</a:t>
            </a:r>
            <a:r>
              <a:rPr lang="en-US" altLang="ko-KR" dirty="0"/>
              <a:t> = </a:t>
            </a:r>
            <a:r>
              <a:rPr lang="en-US" altLang="ko-KR" dirty="0" err="1"/>
              <a:t>unscaled_y</a:t>
            </a:r>
            <a:r>
              <a:rPr lang="en-US" altLang="ko-KR" dirty="0"/>
              <a:t>[:</a:t>
            </a:r>
            <a:r>
              <a:rPr lang="en-US" altLang="ko-KR" dirty="0" err="1"/>
              <a:t>ohlcv_histories.shape</a:t>
            </a:r>
            <a:r>
              <a:rPr lang="en-US" altLang="ko-KR" dirty="0"/>
              <a:t>[0]-n]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1B22E5-65B7-C17A-BEE5-4AEB876BDC4A}"/>
              </a:ext>
            </a:extLst>
          </p:cNvPr>
          <p:cNvGrpSpPr/>
          <p:nvPr/>
        </p:nvGrpSpPr>
        <p:grpSpPr>
          <a:xfrm>
            <a:off x="8540496" y="1483070"/>
            <a:ext cx="3162300" cy="4800164"/>
            <a:chOff x="8540496" y="1663264"/>
            <a:chExt cx="3162300" cy="374964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5C4F6A0-1BF1-FE6B-C7D0-3DB7AB548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496" y="1663264"/>
              <a:ext cx="3162300" cy="30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A7F585-78B0-1B46-F4FD-3F0BF8D383DE}"/>
                </a:ext>
              </a:extLst>
            </p:cNvPr>
            <p:cNvSpPr txBox="1"/>
            <p:nvPr/>
          </p:nvSpPr>
          <p:spPr>
            <a:xfrm>
              <a:off x="8540496" y="4858369"/>
              <a:ext cx="3162300" cy="55453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70% </a:t>
              </a:r>
              <a:r>
                <a:rPr lang="ko-KR" altLang="en-US" dirty="0"/>
                <a:t>는 학습</a:t>
              </a:r>
              <a:endParaRPr lang="en-US" altLang="ko-KR" dirty="0"/>
            </a:p>
            <a:p>
              <a:r>
                <a:rPr lang="en-US" altLang="ko-KR" dirty="0"/>
                <a:t>30%</a:t>
              </a:r>
              <a:r>
                <a:rPr lang="ko-KR" altLang="en-US" dirty="0"/>
                <a:t>는 테스트를 위해 사용</a:t>
              </a:r>
              <a:endParaRPr lang="en-US" altLang="ko-KR" dirty="0"/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79A1C4B9-84B8-E0F2-8EE7-0661F0E0E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51" y="1483070"/>
            <a:ext cx="7784012" cy="48001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가져오기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y_normaliser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close_values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call_dataset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학습에 사용할 데이터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테스트에 사용할 데이터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비율을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결정하는 변수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0.7 = 70%)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train_ratio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0.7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ohlcv_histories.shape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train_ratio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학습에 사용될 데이터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ohlcv_train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y_train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테스트에 사용될 데이터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ohlcv_histories.shape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 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ohlcv_histories.shape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unscaled_y_test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ohlcv_histories.shape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78E4C-5796-C51F-E6F3-EC7354C363EA}"/>
              </a:ext>
            </a:extLst>
          </p:cNvPr>
          <p:cNvSpPr/>
          <p:nvPr/>
        </p:nvSpPr>
        <p:spPr>
          <a:xfrm>
            <a:off x="611051" y="3102429"/>
            <a:ext cx="3699692" cy="53340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36E3ABE-FB8D-5F14-D086-94AF598D197A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4310743" y="3369129"/>
            <a:ext cx="4229753" cy="2559155"/>
          </a:xfrm>
          <a:prstGeom prst="bentConnector3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87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학습 데이터를 통해 학습을 진행해 모델을 완성한다</a:t>
            </a:r>
            <a:r>
              <a:rPr lang="en-US" altLang="ko-KR" dirty="0"/>
              <a:t>. </a:t>
            </a:r>
            <a:r>
              <a:rPr lang="ko-KR" altLang="en-US" dirty="0"/>
              <a:t>코드에 각 값들은 트레이닝을 위한 옵션들이다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Picture 4" descr="DeepLearning] Part-2 Deep Neural Networks | by kim chaewoon | Medium">
            <a:extLst>
              <a:ext uri="{FF2B5EF4-FFF2-40B4-BE49-F238E27FC236}">
                <a16:creationId xmlns:a16="http://schemas.microsoft.com/office/drawing/2014/main" id="{C808AF0C-2EE1-C765-03CA-7459A05B3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r="8672"/>
          <a:stretch/>
        </p:blipFill>
        <p:spPr bwMode="auto">
          <a:xfrm>
            <a:off x="6945085" y="1303856"/>
            <a:ext cx="4763587" cy="26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47A0A09-28A7-E715-D000-795D875EE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50" y="1309097"/>
            <a:ext cx="6165307" cy="49229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lstm_input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Input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7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lstm_input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LSTM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'lstm_0'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lstm_input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Dropout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'lstm_dropout_0'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Dense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64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'dense_0'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64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Activation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sigmoid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'sigmoid_0'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Dense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'dense_1'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Activation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linear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linear_output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inputs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lstm_input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outputs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output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adam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tf.keras.optimizers.Adam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0.0005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model.compile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optimizer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adam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loss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mse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model.fit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lang="en-US" altLang="ko-KR" sz="1600" i="1" dirty="0">
                <a:solidFill>
                  <a:srgbClr val="9876AA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y_train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CC7832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32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epochs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2000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CC7832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validation_split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C28557-B5D9-41BE-9647-4C9BB41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005" y="6922366"/>
            <a:ext cx="6140823" cy="1274510"/>
          </a:xfrm>
          <a:prstGeom prst="rect">
            <a:avLst/>
          </a:prstGeom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A7909B1-BEE9-5AB2-C5F3-856EA09999E4}"/>
              </a:ext>
            </a:extLst>
          </p:cNvPr>
          <p:cNvSpPr/>
          <p:nvPr/>
        </p:nvSpPr>
        <p:spPr>
          <a:xfrm rot="5400000">
            <a:off x="9237324" y="157593"/>
            <a:ext cx="131945" cy="2503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DB271-1DA9-B2BC-6AEA-41C7632DC7B3}"/>
              </a:ext>
            </a:extLst>
          </p:cNvPr>
          <p:cNvSpPr txBox="1"/>
          <p:nvPr/>
        </p:nvSpPr>
        <p:spPr>
          <a:xfrm>
            <a:off x="8639218" y="1162984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Hidden layer 64</a:t>
            </a:r>
            <a:r>
              <a:rPr lang="ko-KR" altLang="en-US" sz="1000" dirty="0"/>
              <a:t>개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B0BAE730-A889-6FAA-ABEB-66A58DAD4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61339"/>
              </p:ext>
            </p:extLst>
          </p:nvPr>
        </p:nvGraphicFramePr>
        <p:xfrm>
          <a:off x="7365847" y="3960899"/>
          <a:ext cx="378939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4695">
                  <a:extLst>
                    <a:ext uri="{9D8B030D-6E8A-4147-A177-3AD203B41FA5}">
                      <a16:colId xmlns:a16="http://schemas.microsoft.com/office/drawing/2014/main" val="726999277"/>
                    </a:ext>
                  </a:extLst>
                </a:gridCol>
                <a:gridCol w="1894695">
                  <a:extLst>
                    <a:ext uri="{9D8B030D-6E8A-4147-A177-3AD203B41FA5}">
                      <a16:colId xmlns:a16="http://schemas.microsoft.com/office/drawing/2014/main" val="410047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dropout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0.2 (20%)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52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Hidden layers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64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170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activation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Sigmoid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95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Optimizer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Adam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882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Learning rate (</a:t>
                      </a:r>
                      <a:r>
                        <a:rPr lang="ko-KR" altLang="en-US" sz="1000" dirty="0" err="1"/>
                        <a:t>학습률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0.0005 (0.05%)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79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Loss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Mse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66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Batch size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38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Epochs (</a:t>
                      </a:r>
                      <a:r>
                        <a:rPr lang="ko-KR" altLang="en-US" sz="1000" dirty="0"/>
                        <a:t>반복학습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2000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78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Validation split (</a:t>
                      </a:r>
                      <a:r>
                        <a:rPr lang="ko-KR" altLang="en-US" sz="1000" dirty="0"/>
                        <a:t>테스트비율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0.1 (10%)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5261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543CF1-45E9-2E75-00A5-BD375D5B7527}"/>
              </a:ext>
            </a:extLst>
          </p:cNvPr>
          <p:cNvSpPr txBox="1"/>
          <p:nvPr/>
        </p:nvSpPr>
        <p:spPr>
          <a:xfrm>
            <a:off x="4332157" y="2833141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FF00"/>
                </a:solidFill>
              </a:rPr>
              <a:t>Hidden</a:t>
            </a:r>
            <a:r>
              <a:rPr lang="ko-KR" altLang="en-US" sz="1000" dirty="0">
                <a:solidFill>
                  <a:srgbClr val="FFFF00"/>
                </a:solidFill>
              </a:rPr>
              <a:t> </a:t>
            </a:r>
            <a:r>
              <a:rPr lang="en-US" altLang="ko-KR" sz="1000" dirty="0">
                <a:solidFill>
                  <a:srgbClr val="FFFF00"/>
                </a:solidFill>
              </a:rPr>
              <a:t>layer 64</a:t>
            </a:r>
            <a:r>
              <a:rPr lang="ko-KR" altLang="en-US" sz="1000" dirty="0">
                <a:solidFill>
                  <a:srgbClr val="FFFF00"/>
                </a:solidFill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E2E43-12E1-0A22-BCDA-3BB0504DF3AE}"/>
              </a:ext>
            </a:extLst>
          </p:cNvPr>
          <p:cNvSpPr txBox="1"/>
          <p:nvPr/>
        </p:nvSpPr>
        <p:spPr>
          <a:xfrm>
            <a:off x="4332157" y="4989995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반복학습 </a:t>
            </a:r>
            <a:r>
              <a:rPr lang="en-US" altLang="ko-KR" sz="1000" dirty="0">
                <a:solidFill>
                  <a:srgbClr val="FFFF00"/>
                </a:solidFill>
              </a:rPr>
              <a:t>2000</a:t>
            </a:r>
            <a:r>
              <a:rPr lang="ko-KR" altLang="en-US" sz="1000" dirty="0">
                <a:solidFill>
                  <a:srgbClr val="FFFF00"/>
                </a:solidFill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49218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진행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테스트 데이터들을 모델에 넣어서 예측을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7599379-4C45-A101-A463-6417B4C0B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15" y="1725386"/>
            <a:ext cx="7812314" cy="41093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학습된 모델에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입력값으로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테스트 데이터를 전달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예상결과를 산출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F3EAE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y_test_predicted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model.predict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ohlcv_test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y_test_predicted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y_normaliser.inverse_transform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y_test_predicted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y_predicted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model.predict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y_predicted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y_normaliser.inverse_transform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y_predicted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assert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unscaled_y_test.shape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y_test_predicted.shape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real_mse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np.mean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np.square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unscaled_y_test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y_test_predicted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scaled_mse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real_mse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/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np.max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unscaled_y_test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np.min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unscaled_y_test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100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학습 모델 저장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model.save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f'basic_model.h5'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 descr="C:\Users\kh_78\Downloads\prediction.png">
            <a:extLst>
              <a:ext uri="{FF2B5EF4-FFF2-40B4-BE49-F238E27FC236}">
                <a16:creationId xmlns:a16="http://schemas.microsoft.com/office/drawing/2014/main" id="{21E6265B-DDF0-A81C-F18A-336675139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68" y="2119716"/>
            <a:ext cx="3132640" cy="31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26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진행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결과 출력하기 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 </a:t>
            </a:r>
            <a:r>
              <a:rPr lang="ko-KR" altLang="en-US" dirty="0"/>
              <a:t>및 적합도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4D2A55-6945-422B-516B-8E9A685C6E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910" y="1285723"/>
            <a:ext cx="4524501" cy="420612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3EB0AFB-6F54-010A-B7FC-05B31C6C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28" y="4817377"/>
            <a:ext cx="31146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42EBCEB-0A29-2D08-CF50-F6FA21E4A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1" y="1420585"/>
            <a:ext cx="5704113" cy="489312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F3EAEA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그래프 그리기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plt.gcf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set_size_inches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22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forward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plt.plot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start:end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plt.plot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y_predicted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start:end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label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predicted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plt.legend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Predicted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plt.title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plt.show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en-US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적합도 확인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col_name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pred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F3EAE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F3EAEA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pd.DataFrame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unscaled_y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start:end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CC7832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pd.DataFrame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y_predicted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start:end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rgbClr val="CC7832"/>
                </a:solidFill>
                <a:latin typeface="Arial Unicode MS"/>
                <a:ea typeface="JetBrains Mono"/>
              </a:rPr>
              <a:t>	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pd.DataFrame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close_values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start:end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foo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pd.concat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real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axis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foo.columns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col_name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foo.corr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154B07F-9704-8D0D-FCFD-D7F535131A8F}"/>
              </a:ext>
            </a:extLst>
          </p:cNvPr>
          <p:cNvSpPr/>
          <p:nvPr/>
        </p:nvSpPr>
        <p:spPr>
          <a:xfrm>
            <a:off x="5611586" y="3516086"/>
            <a:ext cx="1824075" cy="90351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9F1762-9809-F9EA-5F3E-198B3F7A4A2B}"/>
              </a:ext>
            </a:extLst>
          </p:cNvPr>
          <p:cNvGrpSpPr/>
          <p:nvPr/>
        </p:nvGrpSpPr>
        <p:grpSpPr>
          <a:xfrm>
            <a:off x="6760028" y="4819338"/>
            <a:ext cx="3114675" cy="1485900"/>
            <a:chOff x="8823674" y="4817377"/>
            <a:chExt cx="3114675" cy="14859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3FE807C6-3157-95CD-5646-4817F9990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674" y="4817377"/>
              <a:ext cx="3114675" cy="148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C20659-3978-9C99-1B9A-737C753EC686}"/>
                </a:ext>
              </a:extLst>
            </p:cNvPr>
            <p:cNvSpPr/>
            <p:nvPr/>
          </p:nvSpPr>
          <p:spPr>
            <a:xfrm>
              <a:off x="10217046" y="5165271"/>
              <a:ext cx="898071" cy="379645"/>
            </a:xfrm>
            <a:prstGeom prst="rect">
              <a:avLst/>
            </a:prstGeom>
            <a:noFill/>
            <a:ln w="57150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6D90DFA-5AAC-ADDA-184D-F12B2DAE5765}"/>
              </a:ext>
            </a:extLst>
          </p:cNvPr>
          <p:cNvSpPr txBox="1"/>
          <p:nvPr/>
        </p:nvSpPr>
        <p:spPr>
          <a:xfrm>
            <a:off x="9838544" y="5849017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실제와 예상간</a:t>
            </a:r>
            <a:endParaRPr lang="en-US" altLang="ko-KR" sz="1200" dirty="0"/>
          </a:p>
          <a:p>
            <a:r>
              <a:rPr lang="ko-KR" altLang="en-US" sz="1200" dirty="0"/>
              <a:t>적합도 </a:t>
            </a:r>
            <a:r>
              <a:rPr lang="en-US" altLang="ko-KR" sz="1200" dirty="0"/>
              <a:t>99.6%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042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예측 진행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번에 테스트를 진행</a:t>
            </a:r>
            <a:r>
              <a:rPr lang="en-US" altLang="ko-KR" dirty="0"/>
              <a:t>. </a:t>
            </a:r>
            <a:r>
              <a:rPr lang="ko-KR" altLang="en-US" dirty="0"/>
              <a:t>예측 결과 중 오차가 심해지는 경우 나스닥을 추종한 것으로 예상됨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FCF825-BA35-D2A2-0232-E3CFE413DB59}"/>
              </a:ext>
            </a:extLst>
          </p:cNvPr>
          <p:cNvGrpSpPr/>
          <p:nvPr/>
        </p:nvGrpSpPr>
        <p:grpSpPr>
          <a:xfrm>
            <a:off x="587829" y="1876697"/>
            <a:ext cx="11081658" cy="4513022"/>
            <a:chOff x="239486" y="1285722"/>
            <a:chExt cx="11670325" cy="537512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3697151-6368-E393-D962-7C5037BBA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86" y="1285722"/>
              <a:ext cx="2890997" cy="268756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7B2C24-3331-FEFD-5CE7-599DA60FC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813" y="3973285"/>
              <a:ext cx="2890997" cy="268756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312A89F-CE2B-825E-03FB-DD090C67F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47279"/>
              <a:ext cx="2890997" cy="268756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98EF6C-486A-D4C3-4FC7-FDA816F61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985" y="3947280"/>
              <a:ext cx="2890997" cy="268756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8CB23A3-0B14-A689-DA72-CDDD988EF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486" y="3947280"/>
              <a:ext cx="2890997" cy="268756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F306D2-E924-0782-B0E3-D145562B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077" y="1285722"/>
              <a:ext cx="2890997" cy="268756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0D3811D-A71C-CA60-B6F2-8786082F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85722"/>
              <a:ext cx="2890997" cy="268756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19765F9-A1F2-8ED7-064B-F691D434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814" y="1285722"/>
              <a:ext cx="2890997" cy="268756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83BA2CF-ACFF-4C61-ADEC-C79383A7B5B7}"/>
              </a:ext>
            </a:extLst>
          </p:cNvPr>
          <p:cNvSpPr txBox="1"/>
          <p:nvPr/>
        </p:nvSpPr>
        <p:spPr>
          <a:xfrm>
            <a:off x="583474" y="1425256"/>
            <a:ext cx="11155679" cy="369332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Arial"/>
              </a:rPr>
              <a:t>SK</a:t>
            </a:r>
            <a:r>
              <a:rPr lang="ko-KR" altLang="en-US" dirty="0">
                <a:latin typeface="+mn-ea"/>
                <a:cs typeface="Arial"/>
              </a:rPr>
              <a:t>하이닉스</a:t>
            </a:r>
            <a:r>
              <a:rPr lang="en-US" altLang="ko-KR" dirty="0">
                <a:latin typeface="+mn-ea"/>
                <a:cs typeface="Arial"/>
              </a:rPr>
              <a:t>.</a:t>
            </a:r>
            <a:r>
              <a:rPr lang="ko-KR" altLang="en-US" dirty="0">
                <a:latin typeface="+mn-ea"/>
                <a:cs typeface="Arial"/>
              </a:rPr>
              <a:t> </a:t>
            </a:r>
            <a:r>
              <a:rPr lang="en-US" altLang="ko-KR" dirty="0">
                <a:latin typeface="+mn-ea"/>
                <a:cs typeface="Arial"/>
              </a:rPr>
              <a:t>2020</a:t>
            </a:r>
            <a:r>
              <a:rPr lang="ko-KR" altLang="en-US" dirty="0">
                <a:latin typeface="+mn-ea"/>
                <a:cs typeface="Arial"/>
              </a:rPr>
              <a:t>년 </a:t>
            </a:r>
            <a:r>
              <a:rPr lang="en-US" altLang="ko-KR" dirty="0">
                <a:latin typeface="+mn-ea"/>
                <a:cs typeface="Arial"/>
              </a:rPr>
              <a:t>1</a:t>
            </a:r>
            <a:r>
              <a:rPr lang="ko-KR" altLang="en-US" dirty="0">
                <a:latin typeface="+mn-ea"/>
                <a:cs typeface="Arial"/>
              </a:rPr>
              <a:t>월 </a:t>
            </a:r>
            <a:r>
              <a:rPr lang="en-US" altLang="ko-KR" dirty="0">
                <a:latin typeface="+mn-ea"/>
                <a:cs typeface="Arial"/>
              </a:rPr>
              <a:t>1</a:t>
            </a:r>
            <a:r>
              <a:rPr lang="ko-KR" altLang="en-US" dirty="0">
                <a:latin typeface="+mn-ea"/>
                <a:cs typeface="Arial"/>
              </a:rPr>
              <a:t>일 </a:t>
            </a:r>
            <a:r>
              <a:rPr lang="en-US" altLang="ko-KR" dirty="0">
                <a:latin typeface="+mn-ea"/>
                <a:cs typeface="Arial"/>
              </a:rPr>
              <a:t>~ 2022</a:t>
            </a:r>
            <a:r>
              <a:rPr lang="ko-KR" altLang="en-US" dirty="0">
                <a:latin typeface="+mn-ea"/>
                <a:cs typeface="Arial"/>
              </a:rPr>
              <a:t>년 </a:t>
            </a:r>
            <a:r>
              <a:rPr lang="en-US" altLang="ko-KR" dirty="0">
                <a:latin typeface="+mn-ea"/>
                <a:cs typeface="Arial"/>
              </a:rPr>
              <a:t>5</a:t>
            </a:r>
            <a:r>
              <a:rPr lang="ko-KR" altLang="en-US" dirty="0">
                <a:latin typeface="+mn-ea"/>
                <a:cs typeface="Arial"/>
              </a:rPr>
              <a:t>월 </a:t>
            </a:r>
            <a:r>
              <a:rPr lang="en-US" altLang="ko-KR" dirty="0">
                <a:latin typeface="+mn-ea"/>
                <a:cs typeface="Arial"/>
              </a:rPr>
              <a:t>30</a:t>
            </a:r>
            <a:r>
              <a:rPr lang="ko-KR" altLang="en-US" dirty="0">
                <a:latin typeface="+mn-ea"/>
                <a:cs typeface="Arial"/>
              </a:rPr>
              <a:t>일 기준 학습 </a:t>
            </a:r>
            <a:r>
              <a:rPr lang="en-US" altLang="ko-KR" dirty="0">
                <a:latin typeface="+mn-ea"/>
                <a:cs typeface="Arial"/>
              </a:rPr>
              <a:t>/ </a:t>
            </a:r>
            <a:r>
              <a:rPr lang="ko-KR" altLang="en-US" dirty="0">
                <a:latin typeface="+mn-ea"/>
                <a:cs typeface="Arial"/>
              </a:rPr>
              <a:t>테스트 결과</a:t>
            </a:r>
            <a:endParaRPr lang="en-US" altLang="ko-KR" dirty="0">
              <a:latin typeface="+mn-ea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217F79-2B32-1A88-55AF-348C4DA7C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1202" y="88991"/>
            <a:ext cx="1184587" cy="82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D25326-8F5F-200A-20FF-EAB12628157E}"/>
              </a:ext>
            </a:extLst>
          </p:cNvPr>
          <p:cNvSpPr txBox="1"/>
          <p:nvPr/>
        </p:nvSpPr>
        <p:spPr>
          <a:xfrm>
            <a:off x="10361202" y="899409"/>
            <a:ext cx="11865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/>
              <a:t>TEST</a:t>
            </a:r>
            <a:r>
              <a:rPr lang="ko-KR" altLang="en-US" sz="600" dirty="0"/>
              <a:t>데이터 일에 나스닥 지수</a:t>
            </a:r>
          </a:p>
        </p:txBody>
      </p:sp>
    </p:spTree>
    <p:extLst>
      <p:ext uri="{BB962C8B-B14F-4D97-AF65-F5344CB8AC3E}">
        <p14:creationId xmlns:p14="http://schemas.microsoft.com/office/powerpoint/2010/main" val="84762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7C7FDF6-30EE-FEFB-C83B-D2DE8A729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772015"/>
          </a:xfrm>
        </p:spPr>
        <p:txBody>
          <a:bodyPr/>
          <a:lstStyle/>
          <a:p>
            <a:r>
              <a:rPr lang="ko-KR" altLang="en-US"/>
              <a:t>예측 결과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CA2584A-168E-D3A7-9B49-F599D24C5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2481943"/>
            <a:ext cx="3099816" cy="3013601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예측 데이터를 분석해보면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앞에서 봤듯 적합도는 </a:t>
            </a:r>
            <a:r>
              <a:rPr lang="en-US" altLang="ko-KR" dirty="0"/>
              <a:t>99% </a:t>
            </a:r>
            <a:r>
              <a:rPr lang="ko-KR" altLang="en-US" dirty="0"/>
              <a:t>이상이며</a:t>
            </a:r>
            <a:r>
              <a:rPr lang="en-US" altLang="ko-KR" dirty="0"/>
              <a:t>, </a:t>
            </a:r>
            <a:r>
              <a:rPr lang="ko-KR" altLang="en-US" dirty="0"/>
              <a:t>예측 그래프를 보면 추세에 대한 예측이 어느정도 옳은 것으로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투자할 때 중요한 것은 등락 예측을 정확히 했는지 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등락</a:t>
            </a:r>
            <a:r>
              <a:rPr lang="en-US" altLang="ko-KR" dirty="0"/>
              <a:t>’</a:t>
            </a:r>
            <a:r>
              <a:rPr lang="ko-KR" altLang="en-US" dirty="0"/>
              <a:t>을 맞춘다는 것은 </a:t>
            </a:r>
            <a:r>
              <a:rPr lang="ko-KR" altLang="en-US" dirty="0" err="1"/>
              <a:t>쉽게말해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수익을 낼 수 있다</a:t>
            </a:r>
            <a:r>
              <a:rPr lang="en-US" altLang="ko-KR" dirty="0"/>
              <a:t>.’</a:t>
            </a:r>
            <a:r>
              <a:rPr lang="ko-KR" altLang="en-US" dirty="0"/>
              <a:t>로 해석 할 수 있는데 등락을 맞추지 못한 경우가 전체의 약 </a:t>
            </a:r>
            <a:r>
              <a:rPr lang="en-US" altLang="ko-KR" dirty="0"/>
              <a:t>30% </a:t>
            </a:r>
            <a:r>
              <a:rPr lang="ko-KR" altLang="en-US" dirty="0"/>
              <a:t>정도이다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실제 투자에 바로 적용하기는 어려움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CEF6D6-409A-89D7-6627-FFABF519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81637B-BBC7-A3D7-FD30-655DA014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A606FB-01AC-4BAF-5F30-1CA7610B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6E598740-D8D8-EDD8-86A0-58BAB94C0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778242"/>
              </p:ext>
            </p:extLst>
          </p:nvPr>
        </p:nvGraphicFramePr>
        <p:xfrm>
          <a:off x="8510488" y="3338060"/>
          <a:ext cx="281283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404F952-AC8E-E770-E014-08117383DC78}"/>
              </a:ext>
            </a:extLst>
          </p:cNvPr>
          <p:cNvSpPr/>
          <p:nvPr/>
        </p:nvSpPr>
        <p:spPr>
          <a:xfrm>
            <a:off x="7772441" y="4420773"/>
            <a:ext cx="978408" cy="4846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ABB8A2-ADE0-579E-5914-0EB676C7F8F0}"/>
              </a:ext>
            </a:extLst>
          </p:cNvPr>
          <p:cNvGrpSpPr/>
          <p:nvPr/>
        </p:nvGrpSpPr>
        <p:grpSpPr>
          <a:xfrm>
            <a:off x="5422038" y="3703820"/>
            <a:ext cx="2229232" cy="2271099"/>
            <a:chOff x="5714306" y="3429000"/>
            <a:chExt cx="2229232" cy="227109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D77E91-E756-1AA7-B58E-CC14091D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contrast="20000"/>
            </a:blip>
            <a:stretch>
              <a:fillRect/>
            </a:stretch>
          </p:blipFill>
          <p:spPr>
            <a:xfrm>
              <a:off x="5714306" y="3429000"/>
              <a:ext cx="2229232" cy="19185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041799-472A-D59A-15D5-EBF327C68D61}"/>
                </a:ext>
              </a:extLst>
            </p:cNvPr>
            <p:cNvSpPr txBox="1"/>
            <p:nvPr/>
          </p:nvSpPr>
          <p:spPr>
            <a:xfrm>
              <a:off x="6264292" y="5453878"/>
              <a:ext cx="1129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[</a:t>
              </a:r>
              <a:r>
                <a:rPr lang="ko-KR" altLang="en-US" sz="1000" dirty="0"/>
                <a:t>예측 결과</a:t>
              </a:r>
              <a:r>
                <a:rPr lang="en-US" altLang="ko-KR" sz="1000" dirty="0"/>
                <a:t>]</a:t>
              </a:r>
              <a:endParaRPr lang="ko-KR" altLang="en-US" sz="10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1C8D2C-9414-30A1-BCCB-68070B5ED1E4}"/>
              </a:ext>
            </a:extLst>
          </p:cNvPr>
          <p:cNvSpPr txBox="1"/>
          <p:nvPr/>
        </p:nvSpPr>
        <p:spPr>
          <a:xfrm>
            <a:off x="4965192" y="934004"/>
            <a:ext cx="6729984" cy="24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예측 성공의 기준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실제 등락과 예상 등락의 방향성이 같을 때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b="1" dirty="0">
                <a:solidFill>
                  <a:srgbClr val="FF0000"/>
                </a:solidFill>
              </a:rPr>
              <a:t>+3%</a:t>
            </a:r>
            <a:r>
              <a:rPr lang="ko-KR" altLang="en-US" sz="1600" dirty="0"/>
              <a:t> 예상했고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</a:t>
            </a:r>
            <a:r>
              <a:rPr lang="en-US" altLang="ko-KR" sz="1600" b="1" dirty="0">
                <a:solidFill>
                  <a:srgbClr val="FF0000"/>
                </a:solidFill>
              </a:rPr>
              <a:t>+20%</a:t>
            </a:r>
            <a:r>
              <a:rPr lang="en-US" altLang="ko-KR" sz="1600" dirty="0"/>
              <a:t> </a:t>
            </a:r>
            <a:r>
              <a:rPr lang="ko-KR" altLang="en-US" sz="1600" dirty="0"/>
              <a:t>상승 했을 때 </a:t>
            </a:r>
            <a:r>
              <a:rPr lang="en-US" altLang="ko-KR" sz="1600" dirty="0"/>
              <a:t>True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b="1" dirty="0">
                <a:solidFill>
                  <a:srgbClr val="FF0000"/>
                </a:solidFill>
              </a:rPr>
              <a:t>+3%</a:t>
            </a:r>
            <a:r>
              <a:rPr lang="en-US" altLang="ko-KR" sz="1600" dirty="0"/>
              <a:t> </a:t>
            </a:r>
            <a:r>
              <a:rPr lang="ko-KR" altLang="en-US" sz="1600" dirty="0"/>
              <a:t>예상했으나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</a:t>
            </a:r>
            <a:r>
              <a:rPr lang="en-US" altLang="ko-KR" sz="1600" b="1" dirty="0">
                <a:solidFill>
                  <a:srgbClr val="00B0F0"/>
                </a:solidFill>
              </a:rPr>
              <a:t>-3%</a:t>
            </a:r>
            <a:r>
              <a:rPr lang="ko-KR" altLang="en-US" sz="1600" dirty="0"/>
              <a:t> 하락 했을 때 </a:t>
            </a:r>
            <a:r>
              <a:rPr lang="en-US" altLang="ko-KR" sz="1600" dirty="0"/>
              <a:t>False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변동성이 거의 없을 때 </a:t>
            </a:r>
            <a:r>
              <a:rPr lang="en-US" altLang="ko-KR" dirty="0"/>
              <a:t>(+- 0.5%</a:t>
            </a:r>
            <a:r>
              <a:rPr lang="ko-KR" altLang="en-US" dirty="0"/>
              <a:t> 이내 등락</a:t>
            </a:r>
            <a:r>
              <a:rPr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b="1" dirty="0">
                <a:solidFill>
                  <a:srgbClr val="00B0F0"/>
                </a:solidFill>
              </a:rPr>
              <a:t>-0.2% </a:t>
            </a:r>
            <a:r>
              <a:rPr lang="ko-KR" altLang="en-US" sz="1600" dirty="0"/>
              <a:t>예상했으나</a:t>
            </a:r>
            <a:r>
              <a:rPr lang="en-US" altLang="ko-KR" sz="1600" dirty="0"/>
              <a:t>, </a:t>
            </a:r>
            <a:r>
              <a:rPr lang="ko-KR" altLang="en-US" sz="1600" dirty="0"/>
              <a:t>실제로 </a:t>
            </a:r>
            <a:r>
              <a:rPr lang="en-US" altLang="ko-KR" sz="1600" b="1" dirty="0">
                <a:solidFill>
                  <a:srgbClr val="FF0000"/>
                </a:solidFill>
              </a:rPr>
              <a:t>+0.1% </a:t>
            </a:r>
            <a:r>
              <a:rPr lang="ko-KR" altLang="en-US" sz="1600" dirty="0"/>
              <a:t>상승 했을 때 </a:t>
            </a:r>
            <a:r>
              <a:rPr lang="en-US" altLang="ko-KR" sz="1600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87471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6A48EAE-9A65-F4D3-7CCF-52E102EB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방향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8207FD-F3F1-9724-2870-76D62FD7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94B18-A849-9CB9-9608-80EC6638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77683-924C-96EB-D062-A4935BB8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1712937-8FF2-3E0B-7ADF-46D4DA74A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개선 방향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0B8E4-6701-3427-79ED-A9D34E70443A}"/>
              </a:ext>
            </a:extLst>
          </p:cNvPr>
          <p:cNvSpPr txBox="1"/>
          <p:nvPr/>
        </p:nvSpPr>
        <p:spPr>
          <a:xfrm>
            <a:off x="570411" y="1242870"/>
            <a:ext cx="11129555" cy="52153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높은 적합도를 보였으나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오차보다는 </a:t>
            </a: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등락률 판단에 중점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을 둬야 한다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.</a:t>
            </a:r>
            <a:endParaRPr 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A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모델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예측 오차가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작은 모델</a:t>
            </a:r>
          </a:p>
          <a:p>
            <a:pPr marL="1200150" lvl="2" indent="-285750">
              <a:lnSpc>
                <a:spcPct val="150000"/>
              </a:lnSpc>
              <a:buFont typeface="Arial,Sans-Serif"/>
              <a:buChar char="•"/>
            </a:pPr>
            <a:r>
              <a:rPr 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Ex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)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주식을 100에 삼,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A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모델은 내일 시가를 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99로 예측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, 하지만 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실제</a:t>
            </a:r>
            <a:r>
              <a: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시가는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101</a:t>
            </a:r>
            <a:r>
              <a: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오차가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2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손해발생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모델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나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에게 이득을 주는 모델 </a:t>
            </a:r>
            <a:r>
              <a:rPr lang="ko-KR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or</a:t>
            </a: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손해를 더는 모델</a:t>
            </a:r>
            <a:endParaRPr 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+mn-lt"/>
            </a:endParaRPr>
          </a:p>
          <a:p>
            <a:pPr marL="1200150" lvl="2" indent="-285750">
              <a:lnSpc>
                <a:spcPct val="150000"/>
              </a:lnSpc>
              <a:buFont typeface="Arial,Sans-Serif"/>
              <a:buChar char="•"/>
            </a:pPr>
            <a:r>
              <a:rPr 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Ex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)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 주식을 100에 삼,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B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모델은 내일 시가를 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101로 예측</a:t>
            </a:r>
            <a:r>
              <a:rPr 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, 하지만 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실제</a:t>
            </a:r>
            <a:r>
              <a: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시가는</a:t>
            </a:r>
            <a:r>
              <a:rPr 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110</a:t>
            </a:r>
            <a:r>
              <a: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오차가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9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지만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이익발생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+mn-lt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내일의 가격은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이전 50거래일의 OHLCV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나스닥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뉴스갯수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외에 </a:t>
            </a: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무엇에 영향을 받는가</a:t>
            </a:r>
            <a:r>
              <a:rPr lang="en-US" altLang="ko-KR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?</a:t>
            </a:r>
            <a:r>
              <a:rPr lang="ko-KR" altLang="en-US" sz="16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endParaRPr lang="en-US" altLang="ko-KR" sz="16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전날의 중국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항셍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비트코인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증시 상황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미국 국채 금리는?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IMF,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리먼브라더스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오일쇼크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코로나 쇼크 등 주식 외적으로 발생되는 이벤트들을 반영할 방법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나스닥을 넣었더니 나스닥 값을 추종하며 오차 발생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연관 관계를 파악해서 필요 없는 값을 제거하는 것도 하나의 방법이 될 듯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RNN -&gt;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LSTM의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다음 세대 알고리즘을 사용(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Attentio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n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943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FE0CFE-A939-A732-FA64-83EE2538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066A50-307E-0CD5-F1F0-9539C540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9BF445-2AEA-EF65-2E81-EA9ACA91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30AEDD-A466-79C5-2169-5C841253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56D204C-51EF-2DF3-9CEA-A238E9F72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링크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CAF6D-FC7C-B74F-73B7-32F72831EA6F}"/>
              </a:ext>
            </a:extLst>
          </p:cNvPr>
          <p:cNvSpPr txBox="1"/>
          <p:nvPr/>
        </p:nvSpPr>
        <p:spPr>
          <a:xfrm>
            <a:off x="427785" y="1374224"/>
            <a:ext cx="11329728" cy="48469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 lnSpcReduction="10000"/>
          </a:bodyPr>
          <a:lstStyle/>
          <a:p>
            <a:r>
              <a:rPr lang="en-US" altLang="ko-KR" sz="600" dirty="0">
                <a:cs typeface="Arial"/>
              </a:rPr>
              <a:t>[(</a:t>
            </a:r>
            <a:r>
              <a:rPr lang="ko-KR" altLang="en-US" sz="600" dirty="0">
                <a:cs typeface="Arial"/>
              </a:rPr>
              <a:t>칼럼</a:t>
            </a:r>
            <a:r>
              <a:rPr lang="en-US" altLang="ko-KR" sz="600" dirty="0">
                <a:cs typeface="Arial"/>
              </a:rPr>
              <a:t>) </a:t>
            </a:r>
            <a:r>
              <a:rPr lang="ko-KR" altLang="en-US" sz="600" dirty="0">
                <a:cs typeface="Arial"/>
              </a:rPr>
              <a:t>딥러닝 초보들이 </a:t>
            </a:r>
            <a:r>
              <a:rPr lang="ko-KR" altLang="en-US" sz="600" dirty="0" err="1">
                <a:cs typeface="Arial"/>
              </a:rPr>
              <a:t>흔히하는</a:t>
            </a:r>
            <a:r>
              <a:rPr lang="ko-KR" altLang="en-US" sz="600" dirty="0">
                <a:cs typeface="Arial"/>
              </a:rPr>
              <a:t> 실수 </a:t>
            </a:r>
            <a:r>
              <a:rPr lang="en-US" altLang="ko-KR" sz="600" dirty="0">
                <a:cs typeface="Arial"/>
              </a:rPr>
              <a:t>: </a:t>
            </a:r>
            <a:r>
              <a:rPr lang="ko-KR" altLang="en-US" sz="600" dirty="0">
                <a:cs typeface="Arial"/>
              </a:rPr>
              <a:t>주식가격 예측 </a:t>
            </a:r>
            <a:r>
              <a:rPr lang="en-US" altLang="ko-KR" sz="600" dirty="0">
                <a:cs typeface="Arial"/>
              </a:rPr>
              <a:t>AI](https://codingapple.com/unit/deep-learning-stock-price-ai/)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시계열 예측</a:t>
            </a:r>
            <a:r>
              <a:rPr lang="en-US" altLang="ko-KR" sz="600" dirty="0">
                <a:cs typeface="Arial"/>
              </a:rPr>
              <a:t>: LSTM </a:t>
            </a:r>
            <a:r>
              <a:rPr lang="ko-KR" altLang="en-US" sz="600" dirty="0">
                <a:cs typeface="Arial"/>
              </a:rPr>
              <a:t>모델로 주가 예측하기</a:t>
            </a:r>
            <a:r>
              <a:rPr lang="en-US" altLang="ko-KR" sz="600" dirty="0">
                <a:cs typeface="Arial"/>
              </a:rPr>
              <a:t>](https://insightcampus.co.kr/2021/11/11/%EC%8B%9C%EA%B3%84%EC%97%B4-%EC%98%88%EC%B8%A1-lstm-%EB%AA%A8%EB%8D%B8%EB%A1%9C-%EC%A3%BC%EA%B0%80-%EC%98%88%EC%B8%A1%ED%95%98%EA%B8%B0/)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점프 투 파이썬</a:t>
            </a:r>
            <a:r>
              <a:rPr lang="en-US" altLang="ko-KR" sz="600" dirty="0">
                <a:cs typeface="Arial"/>
              </a:rPr>
              <a:t>](https://wikidocs.net/book/1173)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기계학습</a:t>
            </a:r>
            <a:r>
              <a:rPr lang="en-US" altLang="ko-KR" sz="600" dirty="0">
                <a:cs typeface="Arial"/>
              </a:rPr>
              <a:t>: </a:t>
            </a:r>
            <a:r>
              <a:rPr lang="ko-KR" altLang="en-US" sz="600" dirty="0">
                <a:cs typeface="Arial"/>
              </a:rPr>
              <a:t>주가 예측</a:t>
            </a:r>
            <a:r>
              <a:rPr lang="en-US" altLang="ko-KR" sz="600" dirty="0">
                <a:cs typeface="Arial"/>
              </a:rPr>
              <a:t>(</a:t>
            </a:r>
            <a:r>
              <a:rPr lang="ko-KR" altLang="en-US" sz="600" dirty="0">
                <a:cs typeface="Arial"/>
              </a:rPr>
              <a:t>선형회귀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>
                <a:cs typeface="Arial"/>
              </a:rPr>
              <a:t>신경망</a:t>
            </a:r>
            <a:r>
              <a:rPr lang="en-US" altLang="ko-KR" sz="600" dirty="0">
                <a:cs typeface="Arial"/>
              </a:rPr>
              <a:t>) </a:t>
            </a:r>
            <a:r>
              <a:rPr lang="ko-KR" altLang="en-US" sz="600" dirty="0">
                <a:cs typeface="Arial"/>
              </a:rPr>
              <a:t>시도</a:t>
            </a:r>
            <a:r>
              <a:rPr lang="en-US" altLang="ko-KR" sz="600" dirty="0">
                <a:cs typeface="Arial"/>
              </a:rPr>
              <a:t>](https://intrepidgeeks.com/tutorial/machine-learning-stock-price-prediction-linear-regression-neural-network-attempt)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[https://github.com/FinanceData/FinanceDataReader](https://github.com/FinanceData/FinanceDataReader)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[Stock-Prediction-Models/tesla-</a:t>
            </a:r>
            <a:r>
              <a:rPr lang="en-US" altLang="ko-KR" sz="600" dirty="0" err="1">
                <a:cs typeface="Arial"/>
              </a:rPr>
              <a:t>study.ipynb</a:t>
            </a:r>
            <a:r>
              <a:rPr lang="en-US" altLang="ko-KR" sz="600" dirty="0">
                <a:cs typeface="Arial"/>
              </a:rPr>
              <a:t> at master · huseinzol05/Stock-Prediction-Models](https://github.com/huseinzol05/Stock-Prediction-Models/blob/master/misc/tesla-study.ipynb)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딥러닝 정확도 높이기</a:t>
            </a:r>
            <a:r>
              <a:rPr lang="en-US" altLang="ko-KR" sz="600" dirty="0">
                <a:cs typeface="Arial"/>
              </a:rPr>
              <a:t>](https://m.blog.naver.com/nanotoly/221497821754)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점프 투 파이썬</a:t>
            </a:r>
            <a:r>
              <a:rPr lang="en-US" altLang="ko-KR" sz="600" dirty="0">
                <a:cs typeface="Arial"/>
              </a:rPr>
              <a:t>](https://wikidocs.net/36033)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[﻿2. </a:t>
            </a:r>
            <a:r>
              <a:rPr lang="en-US" altLang="ko-KR" sz="600" dirty="0" err="1">
                <a:cs typeface="Arial"/>
              </a:rPr>
              <a:t>Keras</a:t>
            </a:r>
            <a:r>
              <a:rPr lang="en-US" altLang="ko-KR" sz="600" dirty="0">
                <a:cs typeface="Arial"/>
              </a:rPr>
              <a:t> LSTM </a:t>
            </a:r>
            <a:r>
              <a:rPr lang="ko-KR" altLang="en-US" sz="600" dirty="0">
                <a:cs typeface="Arial"/>
              </a:rPr>
              <a:t>유형 정리 </a:t>
            </a:r>
            <a:r>
              <a:rPr lang="en-US" altLang="ko-KR" sz="600" dirty="0">
                <a:cs typeface="Arial"/>
              </a:rPr>
              <a:t>(2/5) - </a:t>
            </a:r>
            <a:r>
              <a:rPr lang="ko-KR" altLang="en-US" sz="600" dirty="0">
                <a:cs typeface="Arial"/>
              </a:rPr>
              <a:t>단층</a:t>
            </a:r>
            <a:r>
              <a:rPr lang="en-US" altLang="ko-KR" sz="600" dirty="0">
                <a:cs typeface="Arial"/>
              </a:rPr>
              <a:t>-</a:t>
            </a:r>
            <a:r>
              <a:rPr lang="ko-KR" altLang="en-US" sz="600" dirty="0">
                <a:cs typeface="Arial"/>
              </a:rPr>
              <a:t>단방향 </a:t>
            </a:r>
            <a:r>
              <a:rPr lang="en-US" altLang="ko-KR" sz="600" dirty="0">
                <a:cs typeface="Arial"/>
              </a:rPr>
              <a:t>&amp; many-to-many </a:t>
            </a:r>
            <a:r>
              <a:rPr lang="ko-KR" altLang="en-US" sz="600" dirty="0">
                <a:cs typeface="Arial"/>
              </a:rPr>
              <a:t>유형</a:t>
            </a:r>
            <a:r>
              <a:rPr lang="en-US" altLang="ko-KR" sz="600" dirty="0">
                <a:cs typeface="Arial"/>
              </a:rPr>
              <a:t>](https://m.blog.naver.com/PostView.naver?isHttpsRedirect=true&amp;blogId=chunjein&amp;logNo=221589624838)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</a:t>
            </a:r>
            <a:r>
              <a:rPr lang="ko-KR" altLang="en-US" sz="600" dirty="0" err="1">
                <a:cs typeface="Arial"/>
              </a:rPr>
              <a:t>텐서플로우</a:t>
            </a:r>
            <a:r>
              <a:rPr lang="en-US" altLang="ko-KR" sz="600" dirty="0">
                <a:cs typeface="Arial"/>
              </a:rPr>
              <a:t>2] RNN</a:t>
            </a:r>
            <a:r>
              <a:rPr lang="ko-KR" altLang="en-US" sz="600" dirty="0">
                <a:cs typeface="Arial"/>
              </a:rPr>
              <a:t>과 </a:t>
            </a:r>
            <a:r>
              <a:rPr lang="en-US" altLang="ko-KR" sz="600" dirty="0">
                <a:cs typeface="Arial"/>
              </a:rPr>
              <a:t>LSTM</a:t>
            </a:r>
            <a:r>
              <a:rPr lang="ko-KR" altLang="en-US" sz="600" dirty="0">
                <a:cs typeface="Arial"/>
              </a:rPr>
              <a:t>을 이용한 주식가격 예측 알고리즘 코드</a:t>
            </a:r>
            <a:r>
              <a:rPr lang="en-US" altLang="ko-KR" sz="600" dirty="0">
                <a:cs typeface="Arial"/>
              </a:rPr>
              <a:t>](https://diane-space.tistory.com/285)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en-US" altLang="ko-KR" sz="600" dirty="0" err="1">
                <a:cs typeface="Arial"/>
              </a:rPr>
              <a:t>Tensorflow</a:t>
            </a:r>
            <a:r>
              <a:rPr lang="en-US" altLang="ko-KR" sz="600" dirty="0">
                <a:cs typeface="Arial"/>
              </a:rPr>
              <a:t> 2.0 Tutorial ch7.1 - RNN </a:t>
            </a:r>
            <a:r>
              <a:rPr lang="ko-KR" altLang="en-US" sz="600" dirty="0">
                <a:cs typeface="Arial"/>
              </a:rPr>
              <a:t>이론 </a:t>
            </a:r>
            <a:r>
              <a:rPr lang="en-US" altLang="ko-KR" sz="600" dirty="0">
                <a:cs typeface="Arial"/>
              </a:rPr>
              <a:t>(1)](https://dschloe.github.io/python/tensorflow2.0/ch7_1_2_rnn_theory1/)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[[LSTM/GRU] </a:t>
            </a:r>
            <a:r>
              <a:rPr lang="ko-KR" altLang="en-US" sz="600" dirty="0">
                <a:cs typeface="Arial"/>
              </a:rPr>
              <a:t>주식가격 예측 모델 구현하기</a:t>
            </a:r>
            <a:r>
              <a:rPr lang="en-US" altLang="ko-KR" sz="600" dirty="0">
                <a:cs typeface="Arial"/>
              </a:rPr>
              <a:t>](https://data-analysis-expertise.tistory.com/67)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[Google </a:t>
            </a:r>
            <a:r>
              <a:rPr lang="en-US" altLang="ko-KR" sz="600" dirty="0" err="1">
                <a:cs typeface="Arial"/>
              </a:rPr>
              <a:t>Colaboratory</a:t>
            </a:r>
            <a:r>
              <a:rPr lang="en-US" altLang="ko-KR" sz="600" dirty="0">
                <a:cs typeface="Arial"/>
              </a:rPr>
              <a:t>](https://colab.research.google.com/github/teddylee777/machine-learning/blob/master/04-TensorFlow2.0/01-%EC%82%BC%EC%84%B1%EC%A0%84%EC%9E%90-%EC%A3%BC%EA%B0%80%EC%98%88%EC%B8%A1/02-LSTM-stock-forecasting-with-LSTM-financedatareader.ipynb#scrollTo=xShll_EX0l8T)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en-US" altLang="ko-KR" sz="600" dirty="0" err="1">
                <a:cs typeface="Arial"/>
              </a:rPr>
              <a:t>KEKOxTutorial</a:t>
            </a:r>
            <a:r>
              <a:rPr lang="en-US" altLang="ko-KR" sz="600" dirty="0">
                <a:cs typeface="Arial"/>
              </a:rPr>
              <a:t>/22_Keras</a:t>
            </a:r>
            <a:r>
              <a:rPr lang="ko-KR" altLang="en-US" sz="600" dirty="0">
                <a:cs typeface="Arial"/>
              </a:rPr>
              <a:t>를 활용한 주식 가격 예측</a:t>
            </a:r>
            <a:r>
              <a:rPr lang="en-US" altLang="ko-KR" sz="600" dirty="0">
                <a:cs typeface="Arial"/>
              </a:rPr>
              <a:t>.md at master · </a:t>
            </a:r>
            <a:r>
              <a:rPr lang="en-US" altLang="ko-KR" sz="600" dirty="0" err="1">
                <a:cs typeface="Arial"/>
              </a:rPr>
              <a:t>KerasKorea</a:t>
            </a:r>
            <a:r>
              <a:rPr lang="en-US" altLang="ko-KR" sz="600" dirty="0">
                <a:cs typeface="Arial"/>
              </a:rPr>
              <a:t>/</a:t>
            </a:r>
            <a:r>
              <a:rPr lang="en-US" altLang="ko-KR" sz="600" dirty="0" err="1">
                <a:cs typeface="Arial"/>
              </a:rPr>
              <a:t>KEKOxTutorial</a:t>
            </a:r>
            <a:r>
              <a:rPr lang="en-US" altLang="ko-KR" sz="600" dirty="0">
                <a:cs typeface="Arial"/>
              </a:rPr>
              <a:t>](https://github.com/KerasKorea/KEKOxTutorial/blob/master/22_Keras%EB%A5%BC%20%ED%99%9C%EC%9A%A9%ED%95%9C%20%EC%A3%BC%EC%8B%9D%20%EA%B0%80%EA%B2%A9%20%EC%98%88%EC%B8%A1.md)</a:t>
            </a:r>
          </a:p>
          <a:p>
            <a:endParaRPr lang="ko-KR" altLang="en-US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</a:t>
            </a:r>
            <a:r>
              <a:rPr lang="ko-KR" altLang="en-US" sz="600" dirty="0" err="1">
                <a:cs typeface="Arial"/>
              </a:rPr>
              <a:t>케라스</a:t>
            </a:r>
            <a:r>
              <a:rPr lang="en-US" altLang="ko-KR" sz="600" dirty="0">
                <a:cs typeface="Arial"/>
              </a:rPr>
              <a:t>] </a:t>
            </a:r>
            <a:r>
              <a:rPr lang="ko-KR" altLang="en-US" sz="600" dirty="0">
                <a:cs typeface="Arial"/>
              </a:rPr>
              <a:t>무작정 튜토리얼 </a:t>
            </a:r>
            <a:r>
              <a:rPr lang="en-US" altLang="ko-KR" sz="600" dirty="0">
                <a:cs typeface="Arial"/>
              </a:rPr>
              <a:t>11 - LSTM(feat. RNN) </a:t>
            </a:r>
            <a:r>
              <a:rPr lang="ko-KR" altLang="en-US" sz="600" dirty="0">
                <a:cs typeface="Arial"/>
              </a:rPr>
              <a:t>구현하기</a:t>
            </a:r>
            <a:r>
              <a:rPr lang="en-US" altLang="ko-KR" sz="600" dirty="0">
                <a:cs typeface="Arial"/>
              </a:rPr>
              <a:t>](https://ebbnflow.tistory.com/135)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en-US" altLang="ko-KR" sz="600" dirty="0" err="1">
                <a:cs typeface="Arial"/>
              </a:rPr>
              <a:t>Keras</a:t>
            </a:r>
            <a:r>
              <a:rPr lang="en-US" altLang="ko-KR" sz="600" dirty="0">
                <a:cs typeface="Arial"/>
              </a:rPr>
              <a:t> LSTM </a:t>
            </a:r>
            <a:r>
              <a:rPr lang="ko-KR" altLang="en-US" sz="600" dirty="0">
                <a:cs typeface="Arial"/>
              </a:rPr>
              <a:t>입력 포맷의 이해 </a:t>
            </a:r>
            <a:r>
              <a:rPr lang="en-US" altLang="ko-KR" sz="600" dirty="0">
                <a:cs typeface="Arial"/>
              </a:rPr>
              <a:t>Understanding Input shapes in LSTM | </a:t>
            </a:r>
            <a:r>
              <a:rPr lang="en-US" altLang="ko-KR" sz="600" dirty="0" err="1">
                <a:cs typeface="Arial"/>
              </a:rPr>
              <a:t>Keras</a:t>
            </a:r>
            <a:r>
              <a:rPr lang="en-US" altLang="ko-KR" sz="600" dirty="0">
                <a:cs typeface="Arial"/>
              </a:rPr>
              <a:t>](https://swlock.blogspot.com/2019/04/keras-lstm-understanding-input-and.html)</a:t>
            </a:r>
          </a:p>
          <a:p>
            <a:endParaRPr lang="ko-KR" altLang="en-US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[Neural Network </a:t>
            </a:r>
            <a:r>
              <a:rPr lang="ko-KR" altLang="en-US" sz="600" dirty="0">
                <a:cs typeface="Arial"/>
              </a:rPr>
              <a:t>적용 전에 </a:t>
            </a:r>
            <a:r>
              <a:rPr lang="en-US" altLang="ko-KR" sz="600" dirty="0">
                <a:cs typeface="Arial"/>
              </a:rPr>
              <a:t>Input data</a:t>
            </a:r>
            <a:r>
              <a:rPr lang="ko-KR" altLang="en-US" sz="600" dirty="0">
                <a:cs typeface="Arial"/>
              </a:rPr>
              <a:t>를 </a:t>
            </a:r>
            <a:r>
              <a:rPr lang="en-US" altLang="ko-KR" sz="600" dirty="0">
                <a:cs typeface="Arial"/>
              </a:rPr>
              <a:t>Normalize </a:t>
            </a:r>
            <a:r>
              <a:rPr lang="ko-KR" altLang="en-US" sz="600" dirty="0">
                <a:cs typeface="Arial"/>
              </a:rPr>
              <a:t>해야 하는 이유</a:t>
            </a:r>
            <a:r>
              <a:rPr lang="en-US" altLang="ko-KR" sz="600" dirty="0">
                <a:cs typeface="Arial"/>
              </a:rPr>
              <a:t>](https://goodtogreate.tistory.com/entry/Neural-Network-%EC%A0%81%EC%9A%A9-%EC%A0%84%EC%97%90-Input-data%EB%A5%BC-Normalize-%ED%95%B4%EC%95%BC-%ED%95%98%EB%8A%94-%EC%9D%B4%EC%9C%A0)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</a:t>
            </a:r>
            <a:r>
              <a:rPr lang="ko-KR" altLang="en-US" sz="600" dirty="0">
                <a:cs typeface="Arial"/>
              </a:rPr>
              <a:t>주가 예측 딥 러닝을 위한 자료들</a:t>
            </a:r>
            <a:r>
              <a:rPr lang="en-US" altLang="ko-KR" sz="600" dirty="0">
                <a:cs typeface="Arial"/>
              </a:rPr>
              <a:t>](</a:t>
            </a:r>
            <a:r>
              <a:rPr lang="en-US" altLang="ko-KR" sz="600" dirty="0">
                <a:cs typeface="Arial"/>
                <a:hlinkClick r:id="rId2"/>
              </a:rPr>
              <a:t>https://smecsm.tistory.com/54</a:t>
            </a:r>
            <a:r>
              <a:rPr lang="en-US" altLang="ko-KR" sz="600" dirty="0">
                <a:cs typeface="Arial"/>
              </a:rPr>
              <a:t>)</a:t>
            </a:r>
          </a:p>
          <a:p>
            <a:endParaRPr lang="ko-KR" altLang="en-US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[[Pandas] loc[ ] </a:t>
            </a:r>
            <a:r>
              <a:rPr lang="ko-KR" altLang="en-US" sz="600" dirty="0">
                <a:cs typeface="Arial"/>
              </a:rPr>
              <a:t>로 행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>
                <a:cs typeface="Arial"/>
              </a:rPr>
              <a:t>열 조회하기</a:t>
            </a:r>
            <a:r>
              <a:rPr lang="en-US" altLang="ko-KR" sz="600" dirty="0">
                <a:cs typeface="Arial"/>
              </a:rPr>
              <a:t>](https://m.blog.naver.com/wideeyed/221964700554)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[Pandas - </a:t>
            </a:r>
            <a:r>
              <a:rPr lang="en-US" altLang="ko-KR" sz="600" dirty="0" err="1">
                <a:cs typeface="Arial"/>
              </a:rPr>
              <a:t>DataFrame</a:t>
            </a:r>
            <a:r>
              <a:rPr lang="en-US" altLang="ko-KR" sz="600" dirty="0">
                <a:cs typeface="Arial"/>
              </a:rPr>
              <a:t> </a:t>
            </a:r>
            <a:r>
              <a:rPr lang="ko-KR" altLang="en-US" sz="600" dirty="0" err="1">
                <a:cs typeface="Arial"/>
              </a:rPr>
              <a:t>컬럼명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>
                <a:cs typeface="Arial"/>
              </a:rPr>
              <a:t>인덱스명 변경</a:t>
            </a:r>
            <a:r>
              <a:rPr lang="en-US" altLang="ko-KR" sz="600" dirty="0">
                <a:cs typeface="Arial"/>
              </a:rPr>
              <a:t>](https://blog.naver.com/PostView.nhn?blogId=rising_n_falling&amp;logNo=222061033231)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[Pandas </a:t>
            </a:r>
            <a:r>
              <a:rPr lang="en-US" altLang="ko-KR" sz="600" dirty="0" err="1">
                <a:cs typeface="Arial"/>
              </a:rPr>
              <a:t>DataFrame</a:t>
            </a:r>
            <a:r>
              <a:rPr lang="en-US" altLang="ko-KR" sz="600" dirty="0">
                <a:cs typeface="Arial"/>
              </a:rPr>
              <a:t> </a:t>
            </a:r>
            <a:r>
              <a:rPr lang="ko-KR" altLang="en-US" sz="600" dirty="0">
                <a:cs typeface="Arial"/>
              </a:rPr>
              <a:t>인덱스 이름 가져 오기 및 설정</a:t>
            </a:r>
            <a:r>
              <a:rPr lang="en-US" altLang="ko-KR" sz="600" dirty="0">
                <a:cs typeface="Arial"/>
              </a:rPr>
              <a:t>](https://www.delftstack.com/ko/howto/python-pandas/pandas-get-and-set-index-name/)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[[Pandas] loc[ ] </a:t>
            </a:r>
            <a:r>
              <a:rPr lang="ko-KR" altLang="en-US" sz="600" dirty="0">
                <a:cs typeface="Arial"/>
              </a:rPr>
              <a:t>로 행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>
                <a:cs typeface="Arial"/>
              </a:rPr>
              <a:t>열 조회하기</a:t>
            </a:r>
            <a:r>
              <a:rPr lang="en-US" altLang="ko-KR" sz="600" dirty="0">
                <a:cs typeface="Arial"/>
              </a:rPr>
              <a:t>](https://m.blog.naver.com/wideeyed/221964700554)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[11. pandas </a:t>
            </a:r>
            <a:r>
              <a:rPr lang="en-US" altLang="ko-KR" sz="600" dirty="0" err="1">
                <a:cs typeface="Arial"/>
              </a:rPr>
              <a:t>DataFrame</a:t>
            </a:r>
            <a:r>
              <a:rPr lang="en-US" altLang="ko-KR" sz="600" dirty="0">
                <a:cs typeface="Arial"/>
              </a:rPr>
              <a:t> </a:t>
            </a:r>
            <a:r>
              <a:rPr lang="ko-KR" altLang="en-US" sz="600" dirty="0">
                <a:cs typeface="Arial"/>
              </a:rPr>
              <a:t>인덱싱</a:t>
            </a:r>
            <a:r>
              <a:rPr lang="en-US" altLang="ko-KR" sz="600" dirty="0">
                <a:cs typeface="Arial"/>
              </a:rPr>
              <a:t>(</a:t>
            </a:r>
            <a:r>
              <a:rPr lang="ko-KR" altLang="en-US" sz="600" dirty="0">
                <a:cs typeface="Arial"/>
              </a:rPr>
              <a:t>열 </a:t>
            </a:r>
            <a:r>
              <a:rPr lang="en-US" altLang="ko-KR" sz="600" dirty="0">
                <a:cs typeface="Arial"/>
              </a:rPr>
              <a:t>/ </a:t>
            </a:r>
            <a:r>
              <a:rPr lang="ko-KR" altLang="en-US" sz="600" dirty="0">
                <a:cs typeface="Arial"/>
              </a:rPr>
              <a:t>행 </a:t>
            </a:r>
            <a:r>
              <a:rPr lang="en-US" altLang="ko-KR" sz="600" dirty="0">
                <a:cs typeface="Arial"/>
              </a:rPr>
              <a:t>/ </a:t>
            </a:r>
            <a:r>
              <a:rPr lang="en-US" altLang="ko-KR" sz="600" dirty="0" err="1">
                <a:cs typeface="Arial"/>
              </a:rPr>
              <a:t>boolean</a:t>
            </a:r>
            <a:r>
              <a:rPr lang="en-US" altLang="ko-KR" sz="600" dirty="0">
                <a:cs typeface="Arial"/>
              </a:rPr>
              <a:t> </a:t>
            </a:r>
            <a:r>
              <a:rPr lang="ko-KR" altLang="en-US" sz="600" dirty="0">
                <a:cs typeface="Arial"/>
              </a:rPr>
              <a:t>인덱싱</a:t>
            </a:r>
            <a:r>
              <a:rPr lang="en-US" altLang="ko-KR" sz="600" dirty="0">
                <a:cs typeface="Arial"/>
              </a:rPr>
              <a:t>)](https://nittaku.tistory.com/111)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[Python </a:t>
            </a:r>
            <a:r>
              <a:rPr lang="en-US" altLang="ko-KR" sz="600" dirty="0" err="1">
                <a:cs typeface="Arial"/>
              </a:rPr>
              <a:t>DataFrame</a:t>
            </a:r>
            <a:r>
              <a:rPr lang="en-US" altLang="ko-KR" sz="600" dirty="0">
                <a:cs typeface="Arial"/>
              </a:rPr>
              <a:t> </a:t>
            </a:r>
            <a:r>
              <a:rPr lang="ko-KR" altLang="en-US" sz="600" dirty="0" err="1">
                <a:cs typeface="Arial"/>
              </a:rPr>
              <a:t>컬럼명</a:t>
            </a:r>
            <a:r>
              <a:rPr lang="ko-KR" altLang="en-US" sz="600" dirty="0">
                <a:cs typeface="Arial"/>
              </a:rPr>
              <a:t> 인덱스로 설정하기 </a:t>
            </a:r>
            <a:r>
              <a:rPr lang="en-US" altLang="ko-KR" sz="600" dirty="0" err="1">
                <a:cs typeface="Arial"/>
              </a:rPr>
              <a:t>set_index</a:t>
            </a:r>
            <a:r>
              <a:rPr lang="en-US" altLang="ko-KR" sz="600" dirty="0">
                <a:cs typeface="Arial"/>
              </a:rPr>
              <a:t>](https://ponyozzang.tistory.com/616)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[[Pandas </a:t>
            </a:r>
            <a:r>
              <a:rPr lang="ko-KR" altLang="en-US" sz="600" dirty="0">
                <a:cs typeface="Arial"/>
              </a:rPr>
              <a:t>기초</a:t>
            </a:r>
            <a:r>
              <a:rPr lang="en-US" altLang="ko-KR" sz="600" dirty="0">
                <a:cs typeface="Arial"/>
              </a:rPr>
              <a:t>] </a:t>
            </a:r>
            <a:r>
              <a:rPr lang="ko-KR" altLang="en-US" sz="600" dirty="0">
                <a:cs typeface="Arial"/>
              </a:rPr>
              <a:t>데이터프레임 합치기</a:t>
            </a:r>
            <a:r>
              <a:rPr lang="en-US" altLang="ko-KR" sz="600" dirty="0">
                <a:cs typeface="Arial"/>
              </a:rPr>
              <a:t>(merge, join, </a:t>
            </a:r>
            <a:r>
              <a:rPr lang="en-US" altLang="ko-KR" sz="600" dirty="0" err="1">
                <a:cs typeface="Arial"/>
              </a:rPr>
              <a:t>concat</a:t>
            </a:r>
            <a:r>
              <a:rPr lang="en-US" altLang="ko-KR" sz="600" dirty="0">
                <a:cs typeface="Arial"/>
              </a:rPr>
              <a:t>)](https://yganalyst.github.io/data_handling/Pd_12/#1-%EB%8D%B0%EC%9D%B4%ED%84%B0-%ED%94%84%EB%A0%88%EC%9E%84-%EB%B6%99%EC%9D%B4%EA%B8%B0--pdconcat)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[[Python pandas] </a:t>
            </a:r>
            <a:r>
              <a:rPr lang="ko-KR" altLang="en-US" sz="600" dirty="0" err="1">
                <a:cs typeface="Arial"/>
              </a:rPr>
              <a:t>결측값</a:t>
            </a:r>
            <a:r>
              <a:rPr lang="ko-KR" altLang="en-US" sz="600" dirty="0">
                <a:cs typeface="Arial"/>
              </a:rPr>
              <a:t> 채우기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 err="1">
                <a:cs typeface="Arial"/>
              </a:rPr>
              <a:t>결측값</a:t>
            </a:r>
            <a:r>
              <a:rPr lang="ko-KR" altLang="en-US" sz="600" dirty="0">
                <a:cs typeface="Arial"/>
              </a:rPr>
              <a:t> 대체하기</a:t>
            </a:r>
            <a:r>
              <a:rPr lang="en-US" altLang="ko-KR" sz="600" dirty="0">
                <a:cs typeface="Arial"/>
              </a:rPr>
              <a:t>, </a:t>
            </a:r>
            <a:r>
              <a:rPr lang="ko-KR" altLang="en-US" sz="600" dirty="0" err="1">
                <a:cs typeface="Arial"/>
              </a:rPr>
              <a:t>결측값</a:t>
            </a:r>
            <a:r>
              <a:rPr lang="ko-KR" altLang="en-US" sz="600" dirty="0">
                <a:cs typeface="Arial"/>
              </a:rPr>
              <a:t> 처리 </a:t>
            </a:r>
            <a:r>
              <a:rPr lang="en-US" altLang="ko-KR" sz="600" dirty="0">
                <a:cs typeface="Arial"/>
              </a:rPr>
              <a:t>(filling missing value, imputation of missing values) : </a:t>
            </a:r>
            <a:r>
              <a:rPr lang="en-US" altLang="ko-KR" sz="600" dirty="0" err="1">
                <a:cs typeface="Arial"/>
              </a:rPr>
              <a:t>df.fillna</a:t>
            </a:r>
            <a:r>
              <a:rPr lang="en-US" altLang="ko-KR" sz="600" dirty="0">
                <a:cs typeface="Arial"/>
              </a:rPr>
              <a:t>()](https://rfriend.tistory.com/262)</a:t>
            </a:r>
          </a:p>
          <a:p>
            <a:endParaRPr lang="ko-KR" altLang="en-US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[LSTM </a:t>
            </a:r>
            <a:r>
              <a:rPr lang="ko-KR" altLang="en-US" sz="600" dirty="0">
                <a:cs typeface="Arial"/>
              </a:rPr>
              <a:t>기반 감성분석을 이용한 </a:t>
            </a:r>
            <a:r>
              <a:rPr lang="ko-KR" altLang="en-US" sz="600" dirty="0" err="1">
                <a:cs typeface="Arial"/>
              </a:rPr>
              <a:t>비트코인</a:t>
            </a:r>
            <a:r>
              <a:rPr lang="ko-KR" altLang="en-US" sz="600" dirty="0">
                <a:cs typeface="Arial"/>
              </a:rPr>
              <a:t> 가격 등락 예측</a:t>
            </a:r>
            <a:r>
              <a:rPr lang="en-US" altLang="ko-KR" sz="600" dirty="0">
                <a:cs typeface="Arial"/>
              </a:rPr>
              <a:t>](https://www.dbpia.co.kr/Journal/articleDetail?nodeId=NODE10501339)</a:t>
            </a:r>
          </a:p>
          <a:p>
            <a:endParaRPr lang="en-US" altLang="ko-KR" sz="600" dirty="0">
              <a:cs typeface="Arial"/>
            </a:endParaRPr>
          </a:p>
          <a:p>
            <a:r>
              <a:rPr lang="en-US" altLang="ko-KR" sz="600" dirty="0">
                <a:cs typeface="Arial"/>
              </a:rPr>
              <a:t>[[</a:t>
            </a:r>
            <a:r>
              <a:rPr lang="ko-KR" altLang="en-US" sz="600" dirty="0">
                <a:cs typeface="Arial"/>
              </a:rPr>
              <a:t>논문</a:t>
            </a:r>
            <a:r>
              <a:rPr lang="en-US" altLang="ko-KR" sz="600" dirty="0">
                <a:cs typeface="Arial"/>
              </a:rPr>
              <a:t>]</a:t>
            </a:r>
            <a:r>
              <a:rPr lang="ko-KR" altLang="en-US" sz="600" dirty="0">
                <a:cs typeface="Arial"/>
              </a:rPr>
              <a:t>주식시세 예측을 위한 딥러닝 최적화 방법 연구</a:t>
            </a:r>
            <a:r>
              <a:rPr lang="en-US" altLang="ko-KR" sz="600" dirty="0">
                <a:cs typeface="Arial"/>
              </a:rPr>
              <a:t>](https://scienceon.kisti.re.kr/srch/selectPORSrchArticle.do?cn=DIKO0014699312&amp;dbt=DIKO#)</a:t>
            </a:r>
            <a:endParaRPr lang="ko-KR" altLang="en-US" sz="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36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EB919-4F65-4B5E-ADF3-272AD780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F48DDF-62CA-455C-A7CB-AB86D3378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A106A-D567-46FE-88DF-BA724D83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6A6F4-FC75-45A7-B6F8-488E7FD1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FBF44-1F57-4664-8847-9214C41B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5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LSTM</a:t>
            </a:r>
            <a:r>
              <a:rPr lang="ko-KR" altLang="en-US" dirty="0"/>
              <a:t> 주가 예측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개체 틀 10" descr="팀 작업 손 제스처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>
          <a:noFill/>
          <a:ln>
            <a:noFill/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ko-KR" dirty="0"/>
              <a:t>LSTM </a:t>
            </a:r>
            <a:r>
              <a:rPr lang="ko-KR" altLang="en-US" dirty="0"/>
              <a:t>모델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rtl="0">
              <a:lnSpc>
                <a:spcPct val="110000"/>
              </a:lnSpc>
              <a:buAutoNum type="arabicPeriod"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342900" indent="-342900" rtl="0">
              <a:lnSpc>
                <a:spcPct val="110000"/>
              </a:lnSpc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생성 및 학습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rtl="0">
              <a:lnSpc>
                <a:spcPct val="110000"/>
              </a:lnSpc>
              <a:buAutoNum type="arabicPeriod"/>
            </a:pPr>
            <a:r>
              <a:rPr lang="ko-KR" altLang="en-US" dirty="0"/>
              <a:t>예측 진행</a:t>
            </a:r>
            <a:endParaRPr lang="en-US" altLang="ko-KR" dirty="0"/>
          </a:p>
          <a:p>
            <a:pPr marL="342900" indent="-342900" rtl="0">
              <a:lnSpc>
                <a:spcPct val="110000"/>
              </a:lnSpc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방향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close-up photo of monitor displaying graph">
            <a:extLst>
              <a:ext uri="{FF2B5EF4-FFF2-40B4-BE49-F238E27FC236}">
                <a16:creationId xmlns:a16="http://schemas.microsoft.com/office/drawing/2014/main" id="{567FEDF1-2182-9726-EE61-8AD08DBBF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24" r="9204"/>
          <a:stretch/>
        </p:blipFill>
        <p:spPr bwMode="auto">
          <a:xfrm>
            <a:off x="457200" y="597626"/>
            <a:ext cx="4050792" cy="55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85C6498-DCC6-AEC6-BBBA-F92040B2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58594-5814-0E01-060A-D4D4B5F21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>
                <a:cs typeface="Arial"/>
              </a:rPr>
              <a:t>이전 </a:t>
            </a:r>
            <a:r>
              <a:rPr lang="ko-KR" altLang="en-US" sz="1800" b="1" dirty="0">
                <a:solidFill>
                  <a:schemeClr val="accent1"/>
                </a:solidFill>
                <a:cs typeface="Arial"/>
              </a:rPr>
              <a:t>데이터</a:t>
            </a:r>
            <a:r>
              <a:rPr lang="ko-KR" altLang="en-US" sz="1800" dirty="0">
                <a:cs typeface="Arial"/>
              </a:rPr>
              <a:t>들을 기반으로 학습해</a:t>
            </a:r>
            <a:endParaRPr lang="en-US" altLang="ko-KR" sz="1800" dirty="0">
              <a:cs typeface="Arial"/>
            </a:endParaRPr>
          </a:p>
          <a:p>
            <a:r>
              <a:rPr lang="ko-KR" altLang="en-US" sz="1800" dirty="0">
                <a:cs typeface="Arial"/>
              </a:rPr>
              <a:t>다음날 주식의 시작 가격을 예측하는 것이 목표</a:t>
            </a:r>
            <a:endParaRPr lang="en-US" altLang="ko-KR" sz="1800" dirty="0">
              <a:cs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A8DCFF-F27E-C5DD-5F96-F560B95F4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B681C2-6B57-4CC3-649F-51BE6312294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en-US" altLang="ko" dirty="0"/>
              <a:t>2022-06-10</a:t>
            </a:r>
            <a:endParaRPr lang="ko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926AE7-92DD-26F0-1DA7-958A4928E1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3FA70F-18DB-3033-8323-9740D8654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74" r="17639" b="20082"/>
          <a:stretch/>
        </p:blipFill>
        <p:spPr>
          <a:xfrm>
            <a:off x="7050984" y="1161887"/>
            <a:ext cx="3791982" cy="438792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0E41AA-2540-E535-2466-4F4173074BCD}"/>
              </a:ext>
            </a:extLst>
          </p:cNvPr>
          <p:cNvCxnSpPr/>
          <p:nvPr/>
        </p:nvCxnSpPr>
        <p:spPr>
          <a:xfrm>
            <a:off x="10882210" y="2415747"/>
            <a:ext cx="39244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65B445-BF98-7CA6-8EF5-5C5B686DCC9A}"/>
              </a:ext>
            </a:extLst>
          </p:cNvPr>
          <p:cNvSpPr txBox="1"/>
          <p:nvPr/>
        </p:nvSpPr>
        <p:spPr>
          <a:xfrm>
            <a:off x="11318799" y="1974764"/>
            <a:ext cx="562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?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4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B6F2B087-73EE-BB0D-FA3C-2AF4F78D6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D8F6FEF-E873-A825-2122-0BF6636DD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64" y="1453243"/>
            <a:ext cx="5464846" cy="4718957"/>
          </a:xfrm>
        </p:spPr>
        <p:txBody>
          <a:bodyPr anchor="ctr">
            <a:normAutofit/>
          </a:bodyPr>
          <a:lstStyle/>
          <a:p>
            <a:r>
              <a:rPr lang="en-US" altLang="ko-KR" sz="1800" dirty="0">
                <a:cs typeface="Arial"/>
              </a:rPr>
              <a:t>RNN</a:t>
            </a:r>
            <a:r>
              <a:rPr lang="ko-KR" altLang="en-US" sz="1800" dirty="0">
                <a:cs typeface="Arial"/>
              </a:rPr>
              <a:t>에 기반한 딥러닝 </a:t>
            </a:r>
            <a:r>
              <a:rPr lang="ko-KR" altLang="en-US" sz="1800" dirty="0" err="1">
                <a:cs typeface="Arial"/>
              </a:rPr>
              <a:t>아키텍쳐</a:t>
            </a:r>
            <a:endParaRPr lang="ko-KR" altLang="en-US" sz="1800" dirty="0">
              <a:cs typeface="Arial"/>
            </a:endParaRPr>
          </a:p>
          <a:p>
            <a:r>
              <a:rPr lang="ko-KR" altLang="en-US" sz="1800" dirty="0">
                <a:cs typeface="Arial"/>
              </a:rPr>
              <a:t>이전 데이터를 가지고 이후의 데이터를 예측하는 인공지능 모델</a:t>
            </a:r>
          </a:p>
          <a:p>
            <a:r>
              <a:rPr lang="ko-KR" altLang="en-US" sz="1800" dirty="0">
                <a:cs typeface="Arial"/>
              </a:rPr>
              <a:t>서로 연관되며 연속적인 데이터 형태에 적합</a:t>
            </a:r>
            <a:endParaRPr lang="en-US" altLang="ko-KR" sz="1800" dirty="0">
              <a:cs typeface="Arial"/>
            </a:endParaRPr>
          </a:p>
          <a:p>
            <a:r>
              <a:rPr lang="en-US" altLang="ko-KR" sz="1800" dirty="0">
                <a:cs typeface="Arial"/>
              </a:rPr>
              <a:t>RNN</a:t>
            </a:r>
            <a:r>
              <a:rPr lang="ko-KR" altLang="en-US" sz="1800" dirty="0">
                <a:cs typeface="Arial"/>
              </a:rPr>
              <a:t>이 단기메모리만 가지고 있던 것에 반해</a:t>
            </a:r>
            <a:r>
              <a:rPr lang="en-US" altLang="ko-KR" sz="1800" dirty="0">
                <a:cs typeface="Arial"/>
              </a:rPr>
              <a:t>, LSTM</a:t>
            </a:r>
            <a:r>
              <a:rPr lang="ko-KR" altLang="en-US" sz="1800" dirty="0">
                <a:cs typeface="Arial"/>
              </a:rPr>
              <a:t>은 </a:t>
            </a:r>
            <a:r>
              <a:rPr lang="ko-KR" altLang="en-US" sz="1800" b="1" dirty="0">
                <a:solidFill>
                  <a:srgbClr val="FFC000"/>
                </a:solidFill>
                <a:cs typeface="Arial"/>
              </a:rPr>
              <a:t>단기</a:t>
            </a:r>
            <a:r>
              <a:rPr lang="en-US" altLang="ko-KR" sz="1800" b="1" dirty="0">
                <a:solidFill>
                  <a:srgbClr val="FFC000"/>
                </a:solidFill>
                <a:cs typeface="Arial"/>
              </a:rPr>
              <a:t>, </a:t>
            </a:r>
            <a:r>
              <a:rPr lang="ko-KR" altLang="en-US" sz="1800" b="1" dirty="0">
                <a:solidFill>
                  <a:srgbClr val="FFC000"/>
                </a:solidFill>
                <a:cs typeface="Arial"/>
              </a:rPr>
              <a:t>장기 메모리</a:t>
            </a:r>
            <a:r>
              <a:rPr lang="ko-KR" altLang="en-US" sz="1800" dirty="0">
                <a:cs typeface="Arial"/>
              </a:rPr>
              <a:t>를 가지고 있음</a:t>
            </a:r>
            <a:r>
              <a:rPr lang="en-US" altLang="ko-KR" sz="1800" dirty="0">
                <a:cs typeface="Arial"/>
              </a:rPr>
              <a:t>.</a:t>
            </a:r>
            <a:endParaRPr lang="ko-KR" altLang="en-US" sz="1800" dirty="0">
              <a:cs typeface="Arial"/>
            </a:endParaRPr>
          </a:p>
          <a:p>
            <a:r>
              <a:rPr lang="ko-KR" altLang="en-US" sz="1800" dirty="0" err="1">
                <a:cs typeface="Arial"/>
              </a:rPr>
              <a:t>사용예</a:t>
            </a:r>
            <a:r>
              <a:rPr lang="en-US" altLang="ko-KR" sz="1800" dirty="0">
                <a:cs typeface="Arial"/>
              </a:rPr>
              <a:t>: </a:t>
            </a:r>
            <a:r>
              <a:rPr lang="ko-KR" altLang="en-US" sz="1800" dirty="0">
                <a:cs typeface="Arial"/>
              </a:rPr>
              <a:t>필체 인식</a:t>
            </a:r>
            <a:r>
              <a:rPr lang="en-US" altLang="ko-KR" sz="1800" dirty="0">
                <a:cs typeface="Arial"/>
              </a:rPr>
              <a:t>, </a:t>
            </a:r>
            <a:r>
              <a:rPr lang="ko-KR" altLang="en-US" sz="1800" dirty="0">
                <a:cs typeface="Arial"/>
              </a:rPr>
              <a:t>대화 인식</a:t>
            </a:r>
            <a:r>
              <a:rPr lang="en-US" altLang="ko-KR" sz="1800" dirty="0">
                <a:cs typeface="Arial"/>
              </a:rPr>
              <a:t>, </a:t>
            </a:r>
            <a:r>
              <a:rPr lang="ko-KR" altLang="en-US" sz="1800" dirty="0" err="1">
                <a:cs typeface="Arial"/>
              </a:rPr>
              <a:t>어노멀리</a:t>
            </a:r>
            <a:r>
              <a:rPr lang="ko-KR" altLang="en-US" sz="1800" dirty="0">
                <a:cs typeface="Arial"/>
              </a:rPr>
              <a:t> </a:t>
            </a:r>
            <a:r>
              <a:rPr lang="ko-KR" altLang="en-US" sz="1800" dirty="0" err="1">
                <a:cs typeface="Arial"/>
              </a:rPr>
              <a:t>디텍션</a:t>
            </a:r>
            <a:r>
              <a:rPr lang="en-US" altLang="ko-KR" sz="1800" dirty="0">
                <a:cs typeface="Arial"/>
              </a:rPr>
              <a:t>, </a:t>
            </a:r>
            <a:r>
              <a:rPr lang="en-US" altLang="ko-KR" sz="1800" b="1" dirty="0">
                <a:solidFill>
                  <a:srgbClr val="FFC000"/>
                </a:solidFill>
                <a:cs typeface="Arial"/>
              </a:rPr>
              <a:t>Time Series Data </a:t>
            </a:r>
            <a:r>
              <a:rPr lang="ko-KR" altLang="en-US" sz="1800" dirty="0">
                <a:cs typeface="Arial"/>
              </a:rPr>
              <a:t>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0CB95-C438-2D73-DAF1-D3B395F8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9EA2D-38B2-461E-EAAF-329986D1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0D57D8-E7BA-7F6F-A140-457427E8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altLang="ko-KR" noProof="0" smtClean="0"/>
              <a:pPr/>
              <a:t>4</a:t>
            </a:fld>
            <a:endParaRPr lang="ko-KR" altLang="en-US" noProof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2263465-2ADA-206A-6FA5-27064ED65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cs typeface="Arial"/>
              </a:rPr>
              <a:t>LSTM(Long Short Term Memory) </a:t>
            </a:r>
            <a:r>
              <a:rPr lang="ko-KR" altLang="en-US" dirty="0"/>
              <a:t>모델</a:t>
            </a:r>
          </a:p>
        </p:txBody>
      </p:sp>
      <p:pic>
        <p:nvPicPr>
          <p:cNvPr id="11" name="Picture 2" descr="RNN과 LSTM을 이해해보자! · ratsgo's blog">
            <a:extLst>
              <a:ext uri="{FF2B5EF4-FFF2-40B4-BE49-F238E27FC236}">
                <a16:creationId xmlns:a16="http://schemas.microsoft.com/office/drawing/2014/main" id="{94C77C89-4FD2-5D5A-5008-98149CD2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40" y="1497367"/>
            <a:ext cx="5464847" cy="45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58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3C963B8-CAD9-0228-5C27-6AEB2F3DE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401357"/>
            <a:ext cx="3291840" cy="823912"/>
          </a:xfrm>
        </p:spPr>
        <p:txBody>
          <a:bodyPr/>
          <a:lstStyle/>
          <a:p>
            <a:r>
              <a:rPr lang="en-US" altLang="ko-KR" dirty="0"/>
              <a:t>OHLCV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594A8AB-C53A-BE97-8B93-824C26A64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059998"/>
            <a:ext cx="3291840" cy="296851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74F28DB-7401-37BF-951B-6E31738CF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1401357"/>
            <a:ext cx="3291840" cy="823912"/>
          </a:xfrm>
        </p:spPr>
        <p:txBody>
          <a:bodyPr/>
          <a:lstStyle/>
          <a:p>
            <a:r>
              <a:rPr lang="ko-KR" altLang="en-US" dirty="0"/>
              <a:t>나스닥 지수 </a:t>
            </a:r>
            <a:r>
              <a:rPr lang="en-US" altLang="ko-KR" dirty="0"/>
              <a:t>(</a:t>
            </a:r>
            <a:r>
              <a:rPr lang="ko-KR" altLang="en-US" dirty="0"/>
              <a:t>종가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0D4B5FE1-AE6A-B624-98F5-C879CE2A9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059997"/>
            <a:ext cx="3291840" cy="29685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E9A54-58F4-FCFE-5EA3-3DF56E560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1584A6-DAF3-246A-7C96-05A22330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F4E166-B3B8-0D2C-B736-23112195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4FB5B28-D295-89DA-62BB-3624970F2C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1401357"/>
            <a:ext cx="3291840" cy="823912"/>
          </a:xfrm>
        </p:spPr>
        <p:txBody>
          <a:bodyPr/>
          <a:lstStyle/>
          <a:p>
            <a:r>
              <a:rPr lang="ko-KR" altLang="en-US" dirty="0"/>
              <a:t>발행된 뉴스 </a:t>
            </a:r>
            <a:r>
              <a:rPr lang="ko-KR" altLang="en-US" dirty="0" err="1"/>
              <a:t>갯수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BF69CE3-8ADB-BDAB-9999-E8D7D622D9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059997"/>
            <a:ext cx="3291840" cy="29685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2CA01A77-D6DE-9055-4DC9-B684330BB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수집할 데이터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16D0B75-5700-3823-1E7F-743E05F9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9229A1A-DC58-F4FF-A6BA-68B39F73B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4"/>
          <a:stretch/>
        </p:blipFill>
        <p:spPr>
          <a:xfrm>
            <a:off x="4507991" y="3059996"/>
            <a:ext cx="3291840" cy="29798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31DBA34A-4DE6-B8B7-1D91-FEC574B9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31" y="3074590"/>
            <a:ext cx="3311322" cy="294767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BB6D45D-7DEA-B633-D13B-9EB9A5047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72" y="3074591"/>
            <a:ext cx="3291840" cy="294767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7603E1A-FF18-AB45-8323-3D9B5591640B}"/>
              </a:ext>
            </a:extLst>
          </p:cNvPr>
          <p:cNvSpPr txBox="1"/>
          <p:nvPr/>
        </p:nvSpPr>
        <p:spPr>
          <a:xfrm>
            <a:off x="576072" y="2273301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주식의 가장 기본적인 값들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7000F2-0854-08BE-57EB-26117A349099}"/>
              </a:ext>
            </a:extLst>
          </p:cNvPr>
          <p:cNvSpPr txBox="1"/>
          <p:nvPr/>
        </p:nvSpPr>
        <p:spPr>
          <a:xfrm>
            <a:off x="4507992" y="2273301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미국의 주식 지표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B69E2F-525C-5826-C75A-E7210EE5C056}"/>
              </a:ext>
            </a:extLst>
          </p:cNvPr>
          <p:cNvSpPr txBox="1"/>
          <p:nvPr/>
        </p:nvSpPr>
        <p:spPr>
          <a:xfrm>
            <a:off x="8439912" y="2273301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일자별</a:t>
            </a:r>
            <a:r>
              <a:rPr lang="ko-KR" altLang="en-US" dirty="0"/>
              <a:t> 네이버뉴스 검색 수</a:t>
            </a:r>
          </a:p>
        </p:txBody>
      </p:sp>
    </p:spTree>
    <p:extLst>
      <p:ext uri="{BB962C8B-B14F-4D97-AF65-F5344CB8AC3E}">
        <p14:creationId xmlns:p14="http://schemas.microsoft.com/office/powerpoint/2010/main" val="130057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134E895-5776-CCEE-66CB-C4146EBDCE29}"/>
              </a:ext>
            </a:extLst>
          </p:cNvPr>
          <p:cNvCxnSpPr/>
          <p:nvPr/>
        </p:nvCxnSpPr>
        <p:spPr>
          <a:xfrm>
            <a:off x="838200" y="4001294"/>
            <a:ext cx="1051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8A51886-AA43-422E-B193-F1F3DF7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</a:p>
        </p:txBody>
      </p:sp>
      <p:graphicFrame>
        <p:nvGraphicFramePr>
          <p:cNvPr id="4" name="내용 개체 틀 3" descr="시간 표시줄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580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8E6EC47B-0875-49A4-8F1B-8B4B13F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8304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79D51A1C-737E-43FC-8D3B-86E4D3CC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4BD4F9CE-26BB-4441-99A7-B6599E9C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19">
            <a:extLst>
              <a:ext uri="{FF2B5EF4-FFF2-40B4-BE49-F238E27FC236}">
                <a16:creationId xmlns:a16="http://schemas.microsoft.com/office/drawing/2014/main" id="{574679D1-61CC-CEC3-3918-5ED61C9B5A89}"/>
              </a:ext>
            </a:extLst>
          </p:cNvPr>
          <p:cNvSpPr txBox="1">
            <a:spLocks/>
          </p:cNvSpPr>
          <p:nvPr/>
        </p:nvSpPr>
        <p:spPr>
          <a:xfrm>
            <a:off x="1119675" y="831632"/>
            <a:ext cx="10164021" cy="347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dirty="0"/>
              <a:t>데이터 수집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32E358-064C-DCAF-591A-0A6EC9F15A0B}"/>
              </a:ext>
            </a:extLst>
          </p:cNvPr>
          <p:cNvGrpSpPr/>
          <p:nvPr/>
        </p:nvGrpSpPr>
        <p:grpSpPr>
          <a:xfrm>
            <a:off x="1725278" y="1358963"/>
            <a:ext cx="2920466" cy="1606736"/>
            <a:chOff x="1516272" y="1869767"/>
            <a:chExt cx="2920466" cy="10959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7A57BF-B877-DB86-E61A-8AD8BED3A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924"/>
            <a:stretch/>
          </p:blipFill>
          <p:spPr>
            <a:xfrm>
              <a:off x="2536531" y="1915789"/>
              <a:ext cx="815526" cy="1003888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8F1B1A8-B7D2-4FF3-00FB-C7BDB289D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126" y="2104546"/>
              <a:ext cx="980612" cy="81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E7238D-5FCF-52DF-3165-AD04529B4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16272" y="1869767"/>
              <a:ext cx="916190" cy="1095932"/>
            </a:xfrm>
            <a:prstGeom prst="rect">
              <a:avLst/>
            </a:prstGeom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E017F9F1-C9AB-F242-FC9A-888C8FE1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71" y="5006997"/>
            <a:ext cx="2782546" cy="13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3C40A9-6D47-C6E8-FBB9-1E525054C3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6258" y="1592501"/>
            <a:ext cx="2851776" cy="14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9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: API </a:t>
            </a:r>
            <a:r>
              <a:rPr lang="ko-KR" altLang="en-US" dirty="0"/>
              <a:t>및 </a:t>
            </a:r>
            <a:r>
              <a:rPr lang="ko-KR" altLang="en-US" dirty="0" err="1"/>
              <a:t>크롤러를</a:t>
            </a:r>
            <a:r>
              <a:rPr lang="ko-KR" altLang="en-US" dirty="0"/>
              <a:t> 통해 </a:t>
            </a:r>
            <a:r>
              <a:rPr lang="ko-KR" altLang="en-US" dirty="0" err="1"/>
              <a:t>일자별</a:t>
            </a:r>
            <a:r>
              <a:rPr lang="ko-KR" altLang="en-US" dirty="0"/>
              <a:t> 데이터 수집한다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FC66C6-828B-824F-4203-81CAF0E1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35" y="1341120"/>
            <a:ext cx="4804587" cy="4942114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2193D6A-FE06-63B3-5F11-8FD486E0A5A9}"/>
              </a:ext>
            </a:extLst>
          </p:cNvPr>
          <p:cNvCxnSpPr>
            <a:cxnSpLocks/>
          </p:cNvCxnSpPr>
          <p:nvPr/>
        </p:nvCxnSpPr>
        <p:spPr>
          <a:xfrm>
            <a:off x="570411" y="1737359"/>
            <a:ext cx="0" cy="14325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F57BD1-6B96-1E3A-EC08-F5F34A5B71A3}"/>
              </a:ext>
            </a:extLst>
          </p:cNvPr>
          <p:cNvCxnSpPr>
            <a:cxnSpLocks/>
          </p:cNvCxnSpPr>
          <p:nvPr/>
        </p:nvCxnSpPr>
        <p:spPr>
          <a:xfrm>
            <a:off x="570411" y="3324133"/>
            <a:ext cx="0" cy="5642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EE751D4-528A-7E69-81D2-6D6D57A77693}"/>
              </a:ext>
            </a:extLst>
          </p:cNvPr>
          <p:cNvCxnSpPr>
            <a:cxnSpLocks/>
          </p:cNvCxnSpPr>
          <p:nvPr/>
        </p:nvCxnSpPr>
        <p:spPr>
          <a:xfrm>
            <a:off x="570411" y="4886237"/>
            <a:ext cx="0" cy="58710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D0AD926-1AA6-3362-F3B2-86481EF962F7}"/>
              </a:ext>
            </a:extLst>
          </p:cNvPr>
          <p:cNvCxnSpPr>
            <a:cxnSpLocks/>
          </p:cNvCxnSpPr>
          <p:nvPr/>
        </p:nvCxnSpPr>
        <p:spPr>
          <a:xfrm>
            <a:off x="570411" y="4126408"/>
            <a:ext cx="0" cy="56315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7A51C6A-1F84-FB9D-AC5B-32D208323182}"/>
              </a:ext>
            </a:extLst>
          </p:cNvPr>
          <p:cNvCxnSpPr>
            <a:cxnSpLocks/>
          </p:cNvCxnSpPr>
          <p:nvPr/>
        </p:nvCxnSpPr>
        <p:spPr>
          <a:xfrm>
            <a:off x="570411" y="5664926"/>
            <a:ext cx="0" cy="36322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2">
            <a:extLst>
              <a:ext uri="{FF2B5EF4-FFF2-40B4-BE49-F238E27FC236}">
                <a16:creationId xmlns:a16="http://schemas.microsoft.com/office/drawing/2014/main" id="{8FC6F7FE-BF9C-0F1C-C454-14CAAFB14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06" y="1341120"/>
            <a:ext cx="6233885" cy="49421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fdr.StockListing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'KRX'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{}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df_krx.Name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]]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Symbol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]}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ticker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en-US" altLang="ko-KR" sz="16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ticker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ohlcv.iloc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:-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en-US" altLang="ko-KR" sz="16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'IXIC'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nasdaq.loc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]]</a:t>
            </a:r>
            <a:endParaRPr kumimoji="0" lang="en-US" altLang="ko-KR" sz="16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808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nnc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NaverNewsCrawling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news_amount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nnc.get_news_amount_everyday_df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ko-KR" sz="16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ohlcv.join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news_amount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971BBF61-8F4E-2C2E-CCF6-F99A40616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406" y="1341119"/>
            <a:ext cx="6233885" cy="49421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이름으로 종목 정보 가져오기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fdr.StockListing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'KRX'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{}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df_krx.Name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]]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{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	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Symbol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df_krx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Sector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ticker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list_krx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OHLCV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 가져오기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ticker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ohlcv.iloc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:-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나스닥 지수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가져오기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'IXIC'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nasdaq.loc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]]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갯수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가져오기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nnc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NaverNewsCrawling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news_amount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nnc.get_news_amount_everyday_df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stock_name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stt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일자별로 데이터 합치기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ohlcv.join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nasdaq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join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news_amount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BBB4-E60A-BBF4-D650-AC8B8001C081}"/>
              </a:ext>
            </a:extLst>
          </p:cNvPr>
          <p:cNvSpPr txBox="1"/>
          <p:nvPr/>
        </p:nvSpPr>
        <p:spPr>
          <a:xfrm>
            <a:off x="7254663" y="2378425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ex) </a:t>
            </a:r>
            <a:r>
              <a:rPr lang="ko-KR" altLang="en-US" sz="1000" dirty="0"/>
              <a:t>삼성전자→</a:t>
            </a:r>
            <a:r>
              <a:rPr lang="en-US" altLang="ko-KR" sz="1000" dirty="0"/>
              <a:t>005930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84DC1-EE96-D668-3501-7DCB6D468BB9}"/>
              </a:ext>
            </a:extLst>
          </p:cNvPr>
          <p:cNvSpPr txBox="1"/>
          <p:nvPr/>
        </p:nvSpPr>
        <p:spPr>
          <a:xfrm>
            <a:off x="4619897" y="5037908"/>
            <a:ext cx="1627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해당종목명으로 뉴스검색</a:t>
            </a:r>
          </a:p>
        </p:txBody>
      </p:sp>
    </p:spTree>
    <p:extLst>
      <p:ext uri="{BB962C8B-B14F-4D97-AF65-F5344CB8AC3E}">
        <p14:creationId xmlns:p14="http://schemas.microsoft.com/office/powerpoint/2010/main" val="429496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</a:t>
            </a:r>
            <a:r>
              <a:rPr lang="en-US" altLang="ko-KR" dirty="0"/>
              <a:t>: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진행 및</a:t>
            </a:r>
            <a:r>
              <a:rPr lang="en-US" altLang="ko-KR" dirty="0"/>
              <a:t> </a:t>
            </a:r>
            <a:r>
              <a:rPr lang="ko-KR" altLang="en-US" dirty="0"/>
              <a:t>딥러닝 학습을 위한 형태로 재구성한다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932453D-38AC-5E99-10CD-839ED2FCC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30" y="1341120"/>
            <a:ext cx="8546879" cy="49421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data_result.fillna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method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ffill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NaN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없는경우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이전일에서 데이터를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가져오도록함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data_result.values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0~1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범위로 스케일링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preprocessing.MinMaxScaler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data_normalizer.fit_transform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살펴볼 일수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window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단위로 데이터를 저장한다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.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ohlcv_histories_normalized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  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i:i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copy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)])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y_data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시초가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next_day_open_values_normalized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  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copy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data_normalized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)])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next_day_open_values_normalized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np.expand_dims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next_day_open_values_normalized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1XN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-&gt; NX1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  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copy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)])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np.expand_dims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1XN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-&gt; NX1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종가 데이터 기록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close_values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np.array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   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: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copy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len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data_result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history_points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)])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close_values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np.expand_dims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close_values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1XN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-&gt; NX1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벡터로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0~1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범위로 스케일링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y_normalizer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preprocessing.MinMaxScaler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y_normalizer.fit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3EAEA"/>
                </a:solidFill>
                <a:effectLst/>
                <a:latin typeface="Arial Unicode MS"/>
                <a:ea typeface="JetBrains Mono"/>
              </a:rPr>
              <a:t>next_day_open_values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CA26C4-0D29-CE6F-3F73-12D3152E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122" y="1341120"/>
            <a:ext cx="2280600" cy="4942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2BF009-84E0-B1A0-8737-F365EC7D3CAA}"/>
              </a:ext>
            </a:extLst>
          </p:cNvPr>
          <p:cNvSpPr txBox="1"/>
          <p:nvPr/>
        </p:nvSpPr>
        <p:spPr>
          <a:xfrm>
            <a:off x="3531325" y="1663264"/>
            <a:ext cx="4546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예를 들어 미국과 한국의 공휴일이 다를 때</a:t>
            </a:r>
            <a:r>
              <a:rPr lang="en-US" altLang="ko-KR" sz="1000" dirty="0">
                <a:solidFill>
                  <a:srgbClr val="FFFF00"/>
                </a:solidFill>
              </a:rPr>
              <a:t>, </a:t>
            </a:r>
            <a:r>
              <a:rPr lang="ko-KR" altLang="en-US" sz="1000" dirty="0">
                <a:solidFill>
                  <a:srgbClr val="FFFF00"/>
                </a:solidFill>
              </a:rPr>
              <a:t>미국에는 데이터가 없을 수도 있다</a:t>
            </a:r>
            <a:r>
              <a:rPr lang="en-US" altLang="ko-KR" sz="1000" dirty="0">
                <a:solidFill>
                  <a:srgbClr val="FFFF00"/>
                </a:solidFill>
              </a:rPr>
              <a:t>.</a:t>
            </a:r>
            <a:endParaRPr lang="ko-KR" altLang="en-US" sz="1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1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14364BD-9E91-8B8D-9138-7829A7A21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614718"/>
              </p:ext>
            </p:extLst>
          </p:nvPr>
        </p:nvGraphicFramePr>
        <p:xfrm>
          <a:off x="2149810" y="1941576"/>
          <a:ext cx="8128000" cy="693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1C53F589-A1BE-3F09-D23F-F74C4E45C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411929"/>
              </p:ext>
            </p:extLst>
          </p:nvPr>
        </p:nvGraphicFramePr>
        <p:xfrm>
          <a:off x="1030756" y="2577187"/>
          <a:ext cx="8978392" cy="3315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2299">
                  <a:extLst>
                    <a:ext uri="{9D8B030D-6E8A-4147-A177-3AD203B41FA5}">
                      <a16:colId xmlns:a16="http://schemas.microsoft.com/office/drawing/2014/main" val="887040639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2916161263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1554360255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3720637221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1530110017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1007103085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198149077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2079864907"/>
                    </a:ext>
                  </a:extLst>
                </a:gridCol>
              </a:tblGrid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…</a:t>
                      </a:r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FF0000"/>
                          </a:solidFill>
                        </a:rPr>
                        <a:t>예상</a:t>
                      </a:r>
                      <a:endParaRPr lang="en-US" altLang="ko-KR" sz="18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FF0000"/>
                          </a:solidFill>
                        </a:rPr>
                        <a:t>시작가격 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1000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</a:rPr>
                        <a:t>원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!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643625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6264006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49524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종가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7029575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V(</a:t>
                      </a:r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거래량</a:t>
                      </a:r>
                      <a:r>
                        <a:rPr lang="en-US" altLang="ko-KR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624319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나스닥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994271"/>
                  </a:ext>
                </a:extLst>
              </a:tr>
              <a:tr h="47362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6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뉴스개수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795075"/>
                  </a:ext>
                </a:extLst>
              </a:tr>
            </a:tbl>
          </a:graphicData>
        </a:graphic>
      </p:graphicFrame>
      <p:sp>
        <p:nvSpPr>
          <p:cNvPr id="5" name="제목 4">
            <a:extLst>
              <a:ext uri="{FF2B5EF4-FFF2-40B4-BE49-F238E27FC236}">
                <a16:creationId xmlns:a16="http://schemas.microsoft.com/office/drawing/2014/main" id="{6A8A8E51-09DB-5115-800F-22721900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6DF68E-C57C-65DA-F778-4BDC89C7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2022-06-10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A48286-715B-B597-4811-8DE22C4B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주가 예측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C74623-0264-674B-27B1-8E86704E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65A5C87-DF58-40C8-B092-1DE63DB4547E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ECF88E0-65B8-CD28-E528-7BD5D04AD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수집한 데이터들을 기반으로 인공지능 모델을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AE7F7-FC58-81A3-9F45-2458F6CA0D25}"/>
              </a:ext>
            </a:extLst>
          </p:cNvPr>
          <p:cNvSpPr txBox="1"/>
          <p:nvPr/>
        </p:nvSpPr>
        <p:spPr>
          <a:xfrm>
            <a:off x="583474" y="1425256"/>
            <a:ext cx="11155679" cy="369332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dirty="0" err="1">
                <a:latin typeface="+mn-ea"/>
                <a:cs typeface="Arial"/>
              </a:rPr>
              <a:t>컨셉</a:t>
            </a:r>
            <a:r>
              <a:rPr lang="ko-KR" altLang="en-US" dirty="0">
                <a:latin typeface="+mn-ea"/>
                <a:cs typeface="Arial"/>
              </a:rPr>
              <a:t> : 오늘을 포함한 </a:t>
            </a:r>
            <a:r>
              <a:rPr lang="en-US" altLang="ko-KR" b="1" dirty="0">
                <a:solidFill>
                  <a:srgbClr val="FFC000"/>
                </a:solidFill>
                <a:latin typeface="+mn-ea"/>
                <a:cs typeface="Arial"/>
              </a:rPr>
              <a:t>50</a:t>
            </a:r>
            <a:r>
              <a:rPr lang="ko-KR" altLang="en-US" b="1" dirty="0">
                <a:solidFill>
                  <a:srgbClr val="FFC000"/>
                </a:solidFill>
                <a:latin typeface="+mn-ea"/>
                <a:cs typeface="Arial"/>
              </a:rPr>
              <a:t>일간</a:t>
            </a:r>
            <a:r>
              <a:rPr lang="ko-KR" altLang="en-US" dirty="0">
                <a:latin typeface="+mn-ea"/>
                <a:cs typeface="Arial"/>
              </a:rPr>
              <a:t>의 데이터를 바탕으로 </a:t>
            </a:r>
            <a:r>
              <a:rPr lang="ko-KR" altLang="en-US" b="1" dirty="0">
                <a:solidFill>
                  <a:srgbClr val="FFC000"/>
                </a:solidFill>
                <a:latin typeface="+mn-ea"/>
                <a:cs typeface="Arial"/>
              </a:rPr>
              <a:t>내일의 시가</a:t>
            </a:r>
            <a:r>
              <a:rPr lang="en-US" altLang="ko-KR" b="1" dirty="0">
                <a:solidFill>
                  <a:srgbClr val="FFC000"/>
                </a:solidFill>
                <a:latin typeface="+mn-ea"/>
                <a:cs typeface="Arial"/>
              </a:rPr>
              <a:t>(Open Price)</a:t>
            </a:r>
            <a:r>
              <a:rPr lang="ko-KR" altLang="en-US" dirty="0">
                <a:latin typeface="+mn-ea"/>
                <a:cs typeface="Arial"/>
              </a:rPr>
              <a:t>를 예측한다</a:t>
            </a:r>
            <a:r>
              <a:rPr lang="en-US" altLang="ko-KR" dirty="0">
                <a:latin typeface="+mn-ea"/>
                <a:cs typeface="Arial"/>
              </a:rPr>
              <a:t>.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A143D0F3-BF37-F6EA-2FAD-A4477DEA8122}"/>
              </a:ext>
            </a:extLst>
          </p:cNvPr>
          <p:cNvSpPr/>
          <p:nvPr/>
        </p:nvSpPr>
        <p:spPr>
          <a:xfrm>
            <a:off x="930462" y="2773680"/>
            <a:ext cx="230777" cy="29304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4EA82-C34A-B21F-7EE5-120F6CDE47E1}"/>
              </a:ext>
            </a:extLst>
          </p:cNvPr>
          <p:cNvSpPr txBox="1"/>
          <p:nvPr/>
        </p:nvSpPr>
        <p:spPr>
          <a:xfrm>
            <a:off x="583474" y="3695795"/>
            <a:ext cx="338554" cy="10781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r"/>
            <a:r>
              <a:rPr lang="ko-KR" altLang="en-US" sz="1000" dirty="0"/>
              <a:t>수집한 데이터들</a:t>
            </a:r>
          </a:p>
        </p:txBody>
      </p:sp>
    </p:spTree>
    <p:extLst>
      <p:ext uri="{BB962C8B-B14F-4D97-AF65-F5344CB8AC3E}">
        <p14:creationId xmlns:p14="http://schemas.microsoft.com/office/powerpoint/2010/main" val="101952827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tf89213316_win32</Template>
  <TotalTime>339</TotalTime>
  <Words>3631</Words>
  <Application>Microsoft Office PowerPoint</Application>
  <PresentationFormat>와이드스크린</PresentationFormat>
  <Paragraphs>325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Arial Unicode MS</vt:lpstr>
      <vt:lpstr>Arial,Sans-Serif</vt:lpstr>
      <vt:lpstr>맑은 고딕</vt:lpstr>
      <vt:lpstr>Arial</vt:lpstr>
      <vt:lpstr>Avenir Next LT Pro</vt:lpstr>
      <vt:lpstr>Calibri</vt:lpstr>
      <vt:lpstr>AccentBoxVTI</vt:lpstr>
      <vt:lpstr>LSTM 주가 예측</vt:lpstr>
      <vt:lpstr>LSTM 주가 예측</vt:lpstr>
      <vt:lpstr>목표</vt:lpstr>
      <vt:lpstr>LSTM 모델</vt:lpstr>
      <vt:lpstr>데이터 수집</vt:lpstr>
      <vt:lpstr>데이터 수집</vt:lpstr>
      <vt:lpstr>데이터 수집</vt:lpstr>
      <vt:lpstr>데이터 수집</vt:lpstr>
      <vt:lpstr>모델</vt:lpstr>
      <vt:lpstr>모델</vt:lpstr>
      <vt:lpstr>모델</vt:lpstr>
      <vt:lpstr>예측 진행</vt:lpstr>
      <vt:lpstr>예측 진행</vt:lpstr>
      <vt:lpstr>예측 진행</vt:lpstr>
      <vt:lpstr>예측 결과</vt:lpstr>
      <vt:lpstr>개선 방향</vt:lpstr>
      <vt:lpstr>참고자료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AccentBox(강조 상자)</dc:title>
  <dc:creator>최현식</dc:creator>
  <cp:lastModifiedBy>최현식</cp:lastModifiedBy>
  <cp:revision>116</cp:revision>
  <dcterms:created xsi:type="dcterms:W3CDTF">2022-06-09T15:18:07Z</dcterms:created>
  <dcterms:modified xsi:type="dcterms:W3CDTF">2022-06-11T13:38:27Z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